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handoutMasterIdLst>
    <p:handoutMasterId r:id="rId27"/>
  </p:handoutMasterIdLst>
  <p:sldIdLst>
    <p:sldId id="256" r:id="rId2"/>
    <p:sldId id="269" r:id="rId3"/>
    <p:sldId id="270" r:id="rId4"/>
    <p:sldId id="280" r:id="rId5"/>
    <p:sldId id="281" r:id="rId6"/>
    <p:sldId id="271" r:id="rId7"/>
    <p:sldId id="314" r:id="rId8"/>
    <p:sldId id="275" r:id="rId9"/>
    <p:sldId id="259" r:id="rId10"/>
    <p:sldId id="260" r:id="rId11"/>
    <p:sldId id="261" r:id="rId12"/>
    <p:sldId id="262" r:id="rId13"/>
    <p:sldId id="315" r:id="rId14"/>
    <p:sldId id="305" r:id="rId15"/>
    <p:sldId id="316" r:id="rId16"/>
    <p:sldId id="317" r:id="rId17"/>
    <p:sldId id="319" r:id="rId18"/>
    <p:sldId id="301" r:id="rId19"/>
    <p:sldId id="309" r:id="rId20"/>
    <p:sldId id="311" r:id="rId21"/>
    <p:sldId id="312" r:id="rId22"/>
    <p:sldId id="313" r:id="rId23"/>
    <p:sldId id="288" r:id="rId24"/>
    <p:sldId id="296"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endParaRPr lang="en-US" altLang="en-US"/>
          </a:p>
        </p:txBody>
      </p:sp>
      <p:sp>
        <p:nvSpPr>
          <p:cNvPr id="266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endParaRPr lang="en-US" altLang="en-US"/>
          </a:p>
        </p:txBody>
      </p:sp>
      <p:sp>
        <p:nvSpPr>
          <p:cNvPr id="266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endParaRPr lang="en-US" altLang="en-US"/>
          </a:p>
        </p:txBody>
      </p:sp>
      <p:sp>
        <p:nvSpPr>
          <p:cNvPr id="266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a:defRPr>
            </a:lvl1pPr>
          </a:lstStyle>
          <a:p>
            <a:fld id="{EF7EF930-2358-4983-90C8-5EC756E30B3E}" type="slidenum">
              <a:rPr lang="en-US" altLang="en-US"/>
              <a:pPr/>
              <a:t>‹#›</a:t>
            </a:fld>
            <a:endParaRPr lang="en-US" altLang="en-US"/>
          </a:p>
        </p:txBody>
      </p:sp>
    </p:spTree>
    <p:extLst>
      <p:ext uri="{BB962C8B-B14F-4D97-AF65-F5344CB8AC3E}">
        <p14:creationId xmlns:p14="http://schemas.microsoft.com/office/powerpoint/2010/main" val="2467663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endParaRPr lang="en-US" alt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endParaRPr lang="en-US"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endParaRPr lang="en-US" alt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a:defRPr>
            </a:lvl1pPr>
          </a:lstStyle>
          <a:p>
            <a:fld id="{25B5EE4E-2658-4AFA-B616-382D56EFBEC2}" type="slidenum">
              <a:rPr lang="en-US" altLang="en-US"/>
              <a:pPr/>
              <a:t>‹#›</a:t>
            </a:fld>
            <a:endParaRPr lang="en-US" altLang="en-US"/>
          </a:p>
        </p:txBody>
      </p:sp>
    </p:spTree>
    <p:extLst>
      <p:ext uri="{BB962C8B-B14F-4D97-AF65-F5344CB8AC3E}">
        <p14:creationId xmlns:p14="http://schemas.microsoft.com/office/powerpoint/2010/main" val="1379502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6BACE-089C-4F43-903C-E2C0641BF856}" type="slidenum">
              <a:rPr lang="en-US" altLang="en-US"/>
              <a:pPr/>
              <a:t>1</a:t>
            </a:fld>
            <a:endParaRPr lang="en-US" altLang="en-US"/>
          </a:p>
        </p:txBody>
      </p:sp>
      <p:sp>
        <p:nvSpPr>
          <p:cNvPr id="16386" name="Rectangle 1026"/>
          <p:cNvSpPr>
            <a:spLocks noGrp="1" noRot="1" noChangeAspect="1" noChangeArrowheads="1" noTextEdit="1"/>
          </p:cNvSpPr>
          <p:nvPr>
            <p:ph type="sldImg"/>
          </p:nvPr>
        </p:nvSpPr>
        <p:spPr>
          <a:ln/>
        </p:spPr>
      </p:sp>
      <p:sp>
        <p:nvSpPr>
          <p:cNvPr id="16387" name="Rectangle 1027"/>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0230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200E0F-65C0-443D-B088-A659F09A510D}" type="slidenum">
              <a:rPr lang="en-US" altLang="en-US"/>
              <a:pPr/>
              <a:t>9</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412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DAD75-A3F6-4653-9FFD-F20975389DBF}" type="slidenum">
              <a:rPr lang="en-US" altLang="en-US"/>
              <a:pPr/>
              <a:t>10</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54202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5F6F5A-9EAC-48ED-8F40-203DD9EF428C}" type="slidenum">
              <a:rPr lang="en-US" altLang="en-US"/>
              <a:pPr/>
              <a:t>11</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8122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58A81-1551-4B66-98F3-1FBAF2EA8E04}" type="slidenum">
              <a:rPr lang="en-US" altLang="en-US"/>
              <a:pPr/>
              <a:t>12</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2431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F66E2-0354-494B-8049-0B6426652B5A}" type="slidenum">
              <a:rPr lang="en-US" altLang="en-US"/>
              <a:pPr/>
              <a:t>22</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175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3" name="Rectangle 11"/>
          <p:cNvSpPr>
            <a:spLocks noGrp="1" noChangeArrowheads="1"/>
          </p:cNvSpPr>
          <p:nvPr>
            <p:ph type="ctrTitle"/>
          </p:nvPr>
        </p:nvSpPr>
        <p:spPr>
          <a:xfrm>
            <a:off x="1371600" y="1100138"/>
            <a:ext cx="7772400" cy="1143000"/>
          </a:xfrm>
        </p:spPr>
        <p:txBody>
          <a:bodyPr/>
          <a:lstStyle>
            <a:lvl1pPr>
              <a:defRPr/>
            </a:lvl1pPr>
          </a:lstStyle>
          <a:p>
            <a:r>
              <a:rPr lang="en-US" altLang="en-US"/>
              <a:t>Click to edit Master title style</a:t>
            </a:r>
          </a:p>
        </p:txBody>
      </p:sp>
      <p:sp>
        <p:nvSpPr>
          <p:cNvPr id="3084"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ltLang="en-US"/>
              <a:t>Click to edit Master subtitle style</a:t>
            </a:r>
          </a:p>
        </p:txBody>
      </p:sp>
      <p:sp>
        <p:nvSpPr>
          <p:cNvPr id="3085" name="Rectangle 13"/>
          <p:cNvSpPr>
            <a:spLocks noGrp="1" noChangeArrowheads="1"/>
          </p:cNvSpPr>
          <p:nvPr>
            <p:ph type="dt" sz="half" idx="2"/>
          </p:nvPr>
        </p:nvSpPr>
        <p:spPr>
          <a:xfrm>
            <a:off x="685800" y="6248400"/>
            <a:ext cx="1905000" cy="457200"/>
          </a:xfrm>
        </p:spPr>
        <p:txBody>
          <a:bodyPr/>
          <a:lstStyle>
            <a:lvl1pPr>
              <a:defRPr>
                <a:solidFill>
                  <a:srgbClr val="660066"/>
                </a:solidFill>
              </a:defRPr>
            </a:lvl1pPr>
          </a:lstStyle>
          <a:p>
            <a:endParaRPr lang="en-US" altLang="en-US"/>
          </a:p>
        </p:txBody>
      </p:sp>
      <p:sp>
        <p:nvSpPr>
          <p:cNvPr id="3086" name="Rectangle 14"/>
          <p:cNvSpPr>
            <a:spLocks noGrp="1" noChangeArrowheads="1"/>
          </p:cNvSpPr>
          <p:nvPr>
            <p:ph type="ftr" sz="quarter" idx="3"/>
          </p:nvPr>
        </p:nvSpPr>
        <p:spPr>
          <a:xfrm>
            <a:off x="3124200" y="6248400"/>
            <a:ext cx="2895600" cy="457200"/>
          </a:xfrm>
        </p:spPr>
        <p:txBody>
          <a:bodyPr/>
          <a:lstStyle>
            <a:lvl1pPr>
              <a:defRPr>
                <a:solidFill>
                  <a:srgbClr val="660066"/>
                </a:solidFill>
              </a:defRPr>
            </a:lvl1pPr>
          </a:lstStyle>
          <a:p>
            <a:endParaRPr lang="en-US" altLang="en-US"/>
          </a:p>
        </p:txBody>
      </p:sp>
      <p:sp>
        <p:nvSpPr>
          <p:cNvPr id="3087" name="Rectangle 15"/>
          <p:cNvSpPr>
            <a:spLocks noGrp="1" noChangeArrowheads="1"/>
          </p:cNvSpPr>
          <p:nvPr>
            <p:ph type="sldNum" sz="quarter" idx="4"/>
          </p:nvPr>
        </p:nvSpPr>
        <p:spPr>
          <a:xfrm>
            <a:off x="6553200" y="6248400"/>
            <a:ext cx="1905000" cy="457200"/>
          </a:xfrm>
        </p:spPr>
        <p:txBody>
          <a:bodyPr/>
          <a:lstStyle>
            <a:lvl1pPr>
              <a:defRPr>
                <a:solidFill>
                  <a:srgbClr val="660066"/>
                </a:solidFill>
              </a:defRPr>
            </a:lvl1pPr>
          </a:lstStyle>
          <a:p>
            <a:fld id="{04E84307-7A68-4E46-9D00-39EF03492D68}" type="slidenum">
              <a:rPr lang="en-US" altLang="en-US"/>
              <a:pPr/>
              <a:t>‹#›</a:t>
            </a:fld>
            <a:endParaRPr lang="en-US" altLang="en-US"/>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021F27-45BD-479C-8E60-063DEFE36325}" type="slidenum">
              <a:rPr lang="en-US" altLang="en-US"/>
              <a:pPr/>
              <a:t>‹#›</a:t>
            </a:fld>
            <a:endParaRPr lang="en-US" altLang="en-US"/>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30FA0B-B4A7-49D4-877D-FA26A4802287}" type="slidenum">
              <a:rPr lang="en-US" altLang="en-US"/>
              <a:pPr/>
              <a:t>‹#›</a:t>
            </a:fld>
            <a:endParaRPr lang="en-US" altLang="en-US"/>
          </a:p>
        </p:txBody>
      </p:sp>
    </p:spTree>
  </p:cSld>
  <p:clrMapOvr>
    <a:masterClrMapping/>
  </p:clrMapOvr>
  <p:transition>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295400" y="1981200"/>
            <a:ext cx="3810000" cy="4114800"/>
          </a:xfrm>
        </p:spPr>
        <p:txBody>
          <a:bodyPr/>
          <a:lstStyle/>
          <a:p>
            <a:endParaRPr lang="en-US"/>
          </a:p>
        </p:txBody>
      </p:sp>
      <p:sp>
        <p:nvSpPr>
          <p:cNvPr id="4" name="Text Placeholder 3"/>
          <p:cNvSpPr>
            <a:spLocks noGrp="1"/>
          </p:cNvSpPr>
          <p:nvPr>
            <p:ph type="body" sz="half" idx="2"/>
          </p:nvPr>
        </p:nvSpPr>
        <p:spPr>
          <a:xfrm>
            <a:off x="5257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2954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7338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162800" y="6248400"/>
            <a:ext cx="1905000" cy="457200"/>
          </a:xfrm>
        </p:spPr>
        <p:txBody>
          <a:bodyPr/>
          <a:lstStyle>
            <a:lvl1pPr>
              <a:defRPr/>
            </a:lvl1pPr>
          </a:lstStyle>
          <a:p>
            <a:fld id="{0E8CD392-966E-4237-ACDC-71ACBF5C3CE9}" type="slidenum">
              <a:rPr lang="en-US" altLang="en-US"/>
              <a:pPr/>
              <a:t>‹#›</a:t>
            </a:fld>
            <a:endParaRPr lang="en-US" altLang="en-US"/>
          </a:p>
        </p:txBody>
      </p:sp>
    </p:spTree>
  </p:cSld>
  <p:clrMapOvr>
    <a:masterClrMapping/>
  </p:clrMapOvr>
  <p:transitio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57800" y="1981200"/>
            <a:ext cx="3810000" cy="4114800"/>
          </a:xfrm>
        </p:spPr>
        <p:txBody>
          <a:bodyPr/>
          <a:lstStyle/>
          <a:p>
            <a:endParaRPr lang="en-US"/>
          </a:p>
        </p:txBody>
      </p:sp>
      <p:sp>
        <p:nvSpPr>
          <p:cNvPr id="5" name="Date Placeholder 4"/>
          <p:cNvSpPr>
            <a:spLocks noGrp="1"/>
          </p:cNvSpPr>
          <p:nvPr>
            <p:ph type="dt" sz="half" idx="10"/>
          </p:nvPr>
        </p:nvSpPr>
        <p:spPr>
          <a:xfrm>
            <a:off x="1295400" y="6248400"/>
            <a:ext cx="1905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7338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7162800" y="6248400"/>
            <a:ext cx="1905000" cy="457200"/>
          </a:xfrm>
        </p:spPr>
        <p:txBody>
          <a:bodyPr/>
          <a:lstStyle>
            <a:lvl1pPr>
              <a:defRPr/>
            </a:lvl1pPr>
          </a:lstStyle>
          <a:p>
            <a:fld id="{8523F0EB-408B-42A6-A14D-D51C4BD98628}" type="slidenum">
              <a:rPr lang="en-US" altLang="en-US"/>
              <a:pPr/>
              <a:t>‹#›</a:t>
            </a:fld>
            <a:endParaRPr lang="en-US" altLang="en-US"/>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0A21FAF-6E31-4A88-88CD-E9B1D55152FF}" type="slidenum">
              <a:rPr lang="en-US" altLang="en-US"/>
              <a:pPr/>
              <a:t>‹#›</a:t>
            </a:fld>
            <a:endParaRPr lang="en-US" altLang="en-US"/>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EFEC1A-C3D9-402B-88D6-DB1FC7324941}" type="slidenum">
              <a:rPr lang="en-US" altLang="en-US"/>
              <a:pPr/>
              <a:t>‹#›</a:t>
            </a:fld>
            <a:endParaRPr lang="en-US" altLang="en-US"/>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B2E9C13-F584-448E-9498-97ED85D65D40}" type="slidenum">
              <a:rPr lang="en-US" altLang="en-US"/>
              <a:pPr/>
              <a:t>‹#›</a:t>
            </a:fld>
            <a:endParaRPr lang="en-US" altLang="en-US"/>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A70ECF1-9193-45F9-93B6-892824C27963}" type="slidenum">
              <a:rPr lang="en-US" altLang="en-US"/>
              <a:pPr/>
              <a:t>‹#›</a:t>
            </a:fld>
            <a:endParaRPr lang="en-US" altLang="en-US"/>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BCB820C-B562-4269-8017-9150588C12DD}" type="slidenum">
              <a:rPr lang="en-US" altLang="en-US"/>
              <a:pPr/>
              <a:t>‹#›</a:t>
            </a:fld>
            <a:endParaRPr lang="en-US" altLang="en-US"/>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383E018-FCEF-4586-B8BF-4CF392C796D6}" type="slidenum">
              <a:rPr lang="en-US" altLang="en-US"/>
              <a:pPr/>
              <a:t>‹#›</a:t>
            </a:fld>
            <a:endParaRPr lang="en-US" altLang="en-US"/>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AEB768F-85D7-44BA-A243-20AE62CDB92A}" type="slidenum">
              <a:rPr lang="en-US" altLang="en-US"/>
              <a:pPr/>
              <a:t>‹#›</a:t>
            </a:fld>
            <a:endParaRPr lang="en-US" altLang="en-US"/>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1AFF8F-EE1B-49BC-83FB-A48BB38AEC82}" type="slidenum">
              <a:rPr lang="en-US" altLang="en-US"/>
              <a:pPr/>
              <a:t>‹#›</a:t>
            </a:fld>
            <a:endParaRPr lang="en-US" altLang="en-US"/>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60" name="Rectangle 12"/>
          <p:cNvSpPr>
            <a:spLocks noGrp="1" noChangeArrowheads="1"/>
          </p:cNvSpPr>
          <p:nvPr>
            <p:ph type="title"/>
          </p:nvPr>
        </p:nvSpPr>
        <p:spPr bwMode="auto">
          <a:xfrm>
            <a:off x="12954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61" name="Rectangle 13"/>
          <p:cNvSpPr>
            <a:spLocks noGrp="1" noChangeArrowheads="1"/>
          </p:cNvSpPr>
          <p:nvPr>
            <p:ph type="body" idx="1"/>
          </p:nvPr>
        </p:nvSpPr>
        <p:spPr bwMode="auto">
          <a:xfrm>
            <a:off x="12954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62" name="Rectangle 14"/>
          <p:cNvSpPr>
            <a:spLocks noGrp="1" noChangeArrowheads="1"/>
          </p:cNvSpPr>
          <p:nvPr>
            <p:ph type="dt" sz="half" idx="2"/>
          </p:nvPr>
        </p:nvSpPr>
        <p:spPr bwMode="auto">
          <a:xfrm>
            <a:off x="1295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ltLang="en-US"/>
          </a:p>
        </p:txBody>
      </p:sp>
      <p:sp>
        <p:nvSpPr>
          <p:cNvPr id="2063" name="Rectangle 1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ltLang="en-US"/>
          </a:p>
        </p:txBody>
      </p:sp>
      <p:sp>
        <p:nvSpPr>
          <p:cNvPr id="2064" name="Rectangle 1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38369AD7-FE08-416B-98AE-732B88465EC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randomBar dir="vert"/>
  </p:transition>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Impact" pitchFamily="34" charset="0"/>
        </a:defRPr>
      </a:lvl2pPr>
      <a:lvl3pPr algn="l" rtl="0" eaLnBrk="0" fontAlgn="base" hangingPunct="0">
        <a:spcBef>
          <a:spcPct val="0"/>
        </a:spcBef>
        <a:spcAft>
          <a:spcPct val="0"/>
        </a:spcAft>
        <a:defRPr kumimoji="1" sz="4400">
          <a:solidFill>
            <a:schemeClr val="tx2"/>
          </a:solidFill>
          <a:latin typeface="Impact" pitchFamily="34" charset="0"/>
        </a:defRPr>
      </a:lvl3pPr>
      <a:lvl4pPr algn="l" rtl="0" eaLnBrk="0" fontAlgn="base" hangingPunct="0">
        <a:spcBef>
          <a:spcPct val="0"/>
        </a:spcBef>
        <a:spcAft>
          <a:spcPct val="0"/>
        </a:spcAft>
        <a:defRPr kumimoji="1" sz="4400">
          <a:solidFill>
            <a:schemeClr val="tx2"/>
          </a:solidFill>
          <a:latin typeface="Impact" pitchFamily="34" charset="0"/>
        </a:defRPr>
      </a:lvl4pPr>
      <a:lvl5pPr algn="l" rtl="0" eaLnBrk="0" fontAlgn="base" hangingPunct="0">
        <a:spcBef>
          <a:spcPct val="0"/>
        </a:spcBef>
        <a:spcAft>
          <a:spcPct val="0"/>
        </a:spcAft>
        <a:defRPr kumimoji="1" sz="4400">
          <a:solidFill>
            <a:schemeClr val="tx2"/>
          </a:solidFill>
          <a:latin typeface="Impact" pitchFamily="34" charset="0"/>
        </a:defRPr>
      </a:lvl5pPr>
      <a:lvl6pPr marL="457200" algn="l" rtl="0" eaLnBrk="0" fontAlgn="base" hangingPunct="0">
        <a:spcBef>
          <a:spcPct val="0"/>
        </a:spcBef>
        <a:spcAft>
          <a:spcPct val="0"/>
        </a:spcAft>
        <a:defRPr kumimoji="1" sz="4400">
          <a:solidFill>
            <a:schemeClr val="tx2"/>
          </a:solidFill>
          <a:latin typeface="Impact" pitchFamily="34" charset="0"/>
        </a:defRPr>
      </a:lvl6pPr>
      <a:lvl7pPr marL="914400" algn="l" rtl="0" eaLnBrk="0" fontAlgn="base" hangingPunct="0">
        <a:spcBef>
          <a:spcPct val="0"/>
        </a:spcBef>
        <a:spcAft>
          <a:spcPct val="0"/>
        </a:spcAft>
        <a:defRPr kumimoji="1" sz="4400">
          <a:solidFill>
            <a:schemeClr val="tx2"/>
          </a:solidFill>
          <a:latin typeface="Impact" pitchFamily="34" charset="0"/>
        </a:defRPr>
      </a:lvl7pPr>
      <a:lvl8pPr marL="1371600" algn="l" rtl="0" eaLnBrk="0" fontAlgn="base" hangingPunct="0">
        <a:spcBef>
          <a:spcPct val="0"/>
        </a:spcBef>
        <a:spcAft>
          <a:spcPct val="0"/>
        </a:spcAft>
        <a:defRPr kumimoji="1" sz="4400">
          <a:solidFill>
            <a:schemeClr val="tx2"/>
          </a:solidFill>
          <a:latin typeface="Impact" pitchFamily="34" charset="0"/>
        </a:defRPr>
      </a:lvl8pPr>
      <a:lvl9pPr marL="1828800" algn="l" rtl="0" eaLnBrk="0" fontAlgn="base" hangingPunct="0">
        <a:spcBef>
          <a:spcPct val="0"/>
        </a:spcBef>
        <a:spcAft>
          <a:spcPct val="0"/>
        </a:spcAft>
        <a:defRPr kumimoji="1" sz="44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7" name="Picture 7"/>
          <p:cNvPicPr>
            <a:picLocks noGrp="1" noChangeAspect="1" noChangeArrowheads="1"/>
          </p:cNvPicPr>
          <p:nvPr>
            <p:ph type="clipArt" sz="half" idx="1"/>
          </p:nvPr>
        </p:nvPicPr>
        <p:blipFill>
          <a:blip r:embed="rId3" cstate="print"/>
          <a:srcRect/>
          <a:stretch>
            <a:fillRect/>
          </a:stretch>
        </p:blipFill>
        <p:spPr>
          <a:xfrm>
            <a:off x="0" y="914400"/>
            <a:ext cx="2997200" cy="4114800"/>
          </a:xfrm>
        </p:spPr>
      </p:pic>
      <p:sp>
        <p:nvSpPr>
          <p:cNvPr id="5" name="TextBox 4"/>
          <p:cNvSpPr txBox="1"/>
          <p:nvPr/>
        </p:nvSpPr>
        <p:spPr>
          <a:xfrm>
            <a:off x="0" y="0"/>
            <a:ext cx="6019800" cy="923330"/>
          </a:xfrm>
          <a:prstGeom prst="rect">
            <a:avLst/>
          </a:prstGeom>
          <a:noFill/>
        </p:spPr>
        <p:txBody>
          <a:bodyPr wrap="square" rtlCol="0">
            <a:spAutoFit/>
          </a:bodyPr>
          <a:lstStyle/>
          <a:p>
            <a:r>
              <a:rPr lang="en-US" sz="5400" u="sng" dirty="0" smtClean="0"/>
              <a:t>Unit 4 Evolution</a:t>
            </a:r>
            <a:endParaRPr lang="en-US" sz="5400" u="sng" dirty="0"/>
          </a:p>
        </p:txBody>
      </p:sp>
      <p:sp>
        <p:nvSpPr>
          <p:cNvPr id="7" name="Rectangle 6"/>
          <p:cNvSpPr/>
          <p:nvPr/>
        </p:nvSpPr>
        <p:spPr>
          <a:xfrm>
            <a:off x="3048000" y="838200"/>
            <a:ext cx="5943600" cy="6186309"/>
          </a:xfrm>
          <a:prstGeom prst="rect">
            <a:avLst/>
          </a:prstGeom>
        </p:spPr>
        <p:txBody>
          <a:bodyPr wrap="square">
            <a:spAutoFit/>
          </a:bodyPr>
          <a:lstStyle/>
          <a:p>
            <a:r>
              <a:rPr lang="en-US" altLang="en-US" sz="3600" u="sng" dirty="0" smtClean="0">
                <a:latin typeface="+mj-lt"/>
              </a:rPr>
              <a:t>Evolution</a:t>
            </a:r>
            <a:r>
              <a:rPr lang="en-US" altLang="en-US" sz="3600" dirty="0" smtClean="0">
                <a:latin typeface="+mj-lt"/>
              </a:rPr>
              <a:t>: </a:t>
            </a:r>
            <a:r>
              <a:rPr lang="en-US" altLang="en-US" sz="3600" i="1" dirty="0" smtClean="0">
                <a:latin typeface="+mj-lt"/>
              </a:rPr>
              <a:t>the change over time of the genetic composition of populations</a:t>
            </a:r>
          </a:p>
          <a:p>
            <a:endParaRPr lang="en-US" altLang="en-US" sz="3600" i="1" dirty="0" smtClean="0">
              <a:latin typeface="+mj-lt"/>
            </a:endParaRPr>
          </a:p>
          <a:p>
            <a:r>
              <a:rPr lang="en-US" altLang="en-US" sz="3600" u="sng" dirty="0" smtClean="0">
                <a:latin typeface="+mj-lt"/>
              </a:rPr>
              <a:t>Natural selection</a:t>
            </a:r>
            <a:r>
              <a:rPr lang="en-US" altLang="en-US" sz="3600" dirty="0" smtClean="0">
                <a:latin typeface="+mj-lt"/>
              </a:rPr>
              <a:t>: </a:t>
            </a:r>
            <a:r>
              <a:rPr lang="en-US" altLang="en-US" sz="3600" i="1" dirty="0" smtClean="0">
                <a:latin typeface="+mj-lt"/>
              </a:rPr>
              <a:t>populations of organisms can change over the generations if individuals having certain heritable traits leave more offspring than others (differential reproductive success)</a:t>
            </a:r>
            <a:endParaRPr lang="en-US" altLang="en-US" sz="3600" i="1" dirty="0">
              <a:latin typeface="+mj-lt"/>
            </a:endParaRPr>
          </a:p>
        </p:txBody>
      </p:sp>
      <p:sp>
        <p:nvSpPr>
          <p:cNvPr id="8" name="Slide Number Placeholder 7"/>
          <p:cNvSpPr>
            <a:spLocks noGrp="1"/>
          </p:cNvSpPr>
          <p:nvPr>
            <p:ph type="sldNum" sz="quarter" idx="12"/>
          </p:nvPr>
        </p:nvSpPr>
        <p:spPr/>
        <p:txBody>
          <a:bodyPr/>
          <a:lstStyle/>
          <a:p>
            <a:fld id="{0E8CD392-966E-4237-ACDC-71ACBF5C3CE9}" type="slidenum">
              <a:rPr lang="en-US" altLang="en-US" smtClean="0"/>
              <a:pPr/>
              <a:t>1</a:t>
            </a:fld>
            <a:endParaRPr lang="en-US" altLang="en-US"/>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7772400" cy="1143000"/>
          </a:xfrm>
        </p:spPr>
        <p:txBody>
          <a:bodyPr/>
          <a:lstStyle/>
          <a:p>
            <a:r>
              <a:rPr lang="en-US" altLang="en-US" dirty="0"/>
              <a:t>Descent with Modification, II</a:t>
            </a:r>
          </a:p>
        </p:txBody>
      </p:sp>
      <p:sp>
        <p:nvSpPr>
          <p:cNvPr id="9219" name="Rectangle 3"/>
          <p:cNvSpPr>
            <a:spLocks noGrp="1" noChangeArrowheads="1"/>
          </p:cNvSpPr>
          <p:nvPr>
            <p:ph type="body" sz="half" idx="1"/>
          </p:nvPr>
        </p:nvSpPr>
        <p:spPr>
          <a:xfrm>
            <a:off x="0" y="1143000"/>
            <a:ext cx="9144000" cy="4953000"/>
          </a:xfrm>
        </p:spPr>
        <p:txBody>
          <a:bodyPr/>
          <a:lstStyle/>
          <a:p>
            <a:r>
              <a:rPr lang="en-US" altLang="en-US" sz="3600" u="sng" dirty="0"/>
              <a:t>3 </a:t>
            </a:r>
            <a:r>
              <a:rPr lang="en-US" altLang="en-US" sz="3600" u="sng" dirty="0" smtClean="0"/>
              <a:t>Suggestions by Darwin</a:t>
            </a:r>
            <a:r>
              <a:rPr lang="en-US" altLang="en-US" sz="3600" dirty="0" smtClean="0"/>
              <a:t>:</a:t>
            </a:r>
            <a:endParaRPr lang="en-US" altLang="en-US" sz="3600" dirty="0"/>
          </a:p>
          <a:p>
            <a:endParaRPr lang="en-US" altLang="en-US" sz="3600" dirty="0"/>
          </a:p>
          <a:p>
            <a:pPr>
              <a:buNone/>
            </a:pPr>
            <a:r>
              <a:rPr lang="en-US" altLang="en-US" sz="3600" dirty="0"/>
              <a:t>1- </a:t>
            </a:r>
            <a:r>
              <a:rPr lang="en-US" altLang="en-US" sz="3600" dirty="0" smtClean="0"/>
              <a:t>If resources are limited then a “Struggle </a:t>
            </a:r>
            <a:r>
              <a:rPr lang="en-US" altLang="en-US" sz="3600" dirty="0"/>
              <a:t>for </a:t>
            </a:r>
            <a:r>
              <a:rPr lang="en-US" altLang="en-US" sz="3600" dirty="0" smtClean="0"/>
              <a:t>existence” occurs</a:t>
            </a:r>
          </a:p>
          <a:p>
            <a:pPr>
              <a:buNone/>
            </a:pPr>
            <a:endParaRPr lang="en-US" altLang="en-US" sz="3600" dirty="0"/>
          </a:p>
          <a:p>
            <a:pPr>
              <a:buNone/>
            </a:pPr>
            <a:r>
              <a:rPr lang="en-US" altLang="en-US" sz="3600" dirty="0"/>
              <a:t>2- Non-random </a:t>
            </a:r>
            <a:r>
              <a:rPr lang="en-US" altLang="en-US" sz="3600" dirty="0" smtClean="0"/>
              <a:t>survival as “best” survive</a:t>
            </a:r>
          </a:p>
          <a:p>
            <a:pPr>
              <a:buNone/>
            </a:pPr>
            <a:endParaRPr lang="en-US" altLang="en-US" sz="3600" dirty="0"/>
          </a:p>
          <a:p>
            <a:pPr>
              <a:buNone/>
            </a:pPr>
            <a:r>
              <a:rPr lang="en-US" altLang="en-US" sz="3600" dirty="0"/>
              <a:t>3- Natural selection </a:t>
            </a:r>
            <a:r>
              <a:rPr lang="en-US" altLang="en-US" sz="3600" dirty="0" smtClean="0"/>
              <a:t>(best surviving means best have more babies and past their </a:t>
            </a:r>
            <a:r>
              <a:rPr lang="en-US" altLang="en-US" sz="3600" dirty="0" err="1" smtClean="0"/>
              <a:t>bestness</a:t>
            </a:r>
            <a:r>
              <a:rPr lang="en-US" altLang="en-US" sz="3600" dirty="0" smtClean="0"/>
              <a:t> on)</a:t>
            </a:r>
            <a:endParaRPr lang="en-US" altLang="en-US" sz="3600" dirty="0"/>
          </a:p>
        </p:txBody>
      </p:sp>
      <p:sp>
        <p:nvSpPr>
          <p:cNvPr id="4" name="Slide Number Placeholder 3"/>
          <p:cNvSpPr>
            <a:spLocks noGrp="1"/>
          </p:cNvSpPr>
          <p:nvPr>
            <p:ph type="sldNum" sz="quarter" idx="12"/>
          </p:nvPr>
        </p:nvSpPr>
        <p:spPr/>
        <p:txBody>
          <a:bodyPr/>
          <a:lstStyle/>
          <a:p>
            <a:fld id="{8523F0EB-408B-42A6-A14D-D51C4BD98628}" type="slidenum">
              <a:rPr lang="en-US" altLang="en-US" smtClean="0"/>
              <a:pPr/>
              <a:t>10</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4" end="4"/>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anim calcmode="lin" valueType="num">
                                      <p:cBhvr additive="base">
                                        <p:cTn id="25"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9219">
                                            <p:txEl>
                                              <p:pRg st="6" end="6"/>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067800" cy="685800"/>
          </a:xfrm>
        </p:spPr>
        <p:txBody>
          <a:bodyPr/>
          <a:lstStyle/>
          <a:p>
            <a:r>
              <a:rPr lang="en-US" altLang="en-US" dirty="0"/>
              <a:t>Evidence for </a:t>
            </a:r>
            <a:r>
              <a:rPr lang="en-US" altLang="en-US" dirty="0" smtClean="0"/>
              <a:t>Darwin and Evolution</a:t>
            </a:r>
            <a:r>
              <a:rPr lang="en-US" altLang="en-US" dirty="0"/>
              <a:t>:</a:t>
            </a:r>
          </a:p>
        </p:txBody>
      </p:sp>
      <p:sp>
        <p:nvSpPr>
          <p:cNvPr id="10243" name="Rectangle 3"/>
          <p:cNvSpPr>
            <a:spLocks noGrp="1" noChangeArrowheads="1"/>
          </p:cNvSpPr>
          <p:nvPr>
            <p:ph type="body" sz="half" idx="1"/>
          </p:nvPr>
        </p:nvSpPr>
        <p:spPr>
          <a:xfrm>
            <a:off x="0" y="762000"/>
            <a:ext cx="4724400" cy="5867400"/>
          </a:xfrm>
        </p:spPr>
        <p:txBody>
          <a:bodyPr/>
          <a:lstStyle/>
          <a:p>
            <a:pPr>
              <a:buNone/>
            </a:pPr>
            <a:r>
              <a:rPr lang="en-US" altLang="en-US" sz="3600" dirty="0" smtClean="0"/>
              <a:t>1) Biogeography</a:t>
            </a:r>
            <a:endParaRPr lang="en-US" altLang="en-US" sz="3600" dirty="0"/>
          </a:p>
          <a:p>
            <a:pPr lvl="1"/>
            <a:r>
              <a:rPr lang="en-US" altLang="en-US" sz="3200" dirty="0" smtClean="0"/>
              <a:t>Different species are found in different places and the species have features suited for that place.</a:t>
            </a:r>
          </a:p>
          <a:p>
            <a:pPr lvl="1"/>
            <a:r>
              <a:rPr lang="en-US" altLang="en-US" sz="3200" u="sng" dirty="0" smtClean="0"/>
              <a:t>Examples</a:t>
            </a:r>
            <a:r>
              <a:rPr lang="en-US" altLang="en-US" sz="3200" u="sng" dirty="0"/>
              <a:t>:</a:t>
            </a:r>
          </a:p>
          <a:p>
            <a:pPr>
              <a:buFontTx/>
              <a:buNone/>
            </a:pPr>
            <a:r>
              <a:rPr lang="en-US" altLang="en-US" sz="3600" i="1" dirty="0"/>
              <a:t>	</a:t>
            </a:r>
            <a:r>
              <a:rPr lang="en-US" altLang="en-US" sz="3600" i="1" dirty="0" smtClean="0"/>
              <a:t>-Islands </a:t>
            </a:r>
            <a:r>
              <a:rPr lang="en-US" altLang="en-US" sz="3600" i="1" dirty="0"/>
              <a:t>vs. </a:t>
            </a:r>
            <a:r>
              <a:rPr lang="en-US" altLang="en-US" sz="3600" i="1" dirty="0" smtClean="0"/>
              <a:t>Mainland</a:t>
            </a:r>
            <a:endParaRPr lang="en-US" altLang="en-US" sz="3600" i="1" dirty="0"/>
          </a:p>
          <a:p>
            <a:pPr>
              <a:buFontTx/>
              <a:buNone/>
            </a:pPr>
            <a:r>
              <a:rPr lang="en-US" altLang="en-US" sz="3600" i="1" dirty="0" smtClean="0"/>
              <a:t>	-</a:t>
            </a:r>
            <a:r>
              <a:rPr lang="en-US" altLang="en-US" sz="3200" i="1" dirty="0" smtClean="0"/>
              <a:t>Australia vs. </a:t>
            </a:r>
            <a:r>
              <a:rPr lang="en-US" altLang="en-US" sz="3200" i="1" dirty="0" err="1" smtClean="0"/>
              <a:t>OtherContinents</a:t>
            </a:r>
            <a:endParaRPr lang="en-US" altLang="en-US" sz="3200" i="1" dirty="0"/>
          </a:p>
        </p:txBody>
      </p:sp>
      <p:pic>
        <p:nvPicPr>
          <p:cNvPr id="4" name="Picture 2"/>
          <p:cNvPicPr>
            <a:picLocks noChangeAspect="1" noChangeArrowheads="1"/>
          </p:cNvPicPr>
          <p:nvPr/>
        </p:nvPicPr>
        <p:blipFill>
          <a:blip r:embed="rId3" cstate="print"/>
          <a:srcRect/>
          <a:stretch>
            <a:fillRect/>
          </a:stretch>
        </p:blipFill>
        <p:spPr bwMode="auto">
          <a:xfrm>
            <a:off x="4596414" y="1066800"/>
            <a:ext cx="4547586" cy="3429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523F0EB-408B-42A6-A14D-D51C4BD98628}" type="slidenum">
              <a:rPr lang="en-US" altLang="en-US" smtClean="0"/>
              <a:pPr/>
              <a:t>11</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0" end="0"/>
                                            </p:txEl>
                                          </p:spTgt>
                                        </p:tgtEl>
                                        <p:attrNameLst>
                                          <p:attrName>ppt_c</p:attrName>
                                        </p:attrNameLst>
                                      </p:cBhvr>
                                      <p:to>
                                        <a:schemeClr val="folHlink"/>
                                      </p:to>
                                    </p:animClr>
                                  </p:sub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1" end="1"/>
                                            </p:txEl>
                                          </p:spTgt>
                                        </p:tgtEl>
                                        <p:attrNameLst>
                                          <p:attrName>ppt_c</p:attrName>
                                        </p:attrNameLst>
                                      </p:cBhvr>
                                      <p:to>
                                        <a:schemeClr val="folHlink"/>
                                      </p:to>
                                    </p:animClr>
                                  </p:sub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2" end="2"/>
                                            </p:txEl>
                                          </p:spTgt>
                                        </p:tgtEl>
                                        <p:attrNameLst>
                                          <p:attrName>ppt_c</p:attrName>
                                        </p:attrNameLst>
                                      </p:cBhvr>
                                      <p:to>
                                        <a:schemeClr val="folHlink"/>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3" end="3"/>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3">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838200"/>
          </a:xfrm>
        </p:spPr>
        <p:txBody>
          <a:bodyPr/>
          <a:lstStyle/>
          <a:p>
            <a:r>
              <a:rPr lang="en-US" altLang="en-US" dirty="0" smtClean="0"/>
              <a:t>2) The Fossil Record</a:t>
            </a:r>
            <a:endParaRPr lang="en-US" altLang="en-US" dirty="0"/>
          </a:p>
        </p:txBody>
      </p:sp>
      <p:sp>
        <p:nvSpPr>
          <p:cNvPr id="11267" name="Rectangle 3"/>
          <p:cNvSpPr>
            <a:spLocks noGrp="1" noChangeArrowheads="1"/>
          </p:cNvSpPr>
          <p:nvPr>
            <p:ph type="body" sz="half" idx="1"/>
          </p:nvPr>
        </p:nvSpPr>
        <p:spPr>
          <a:xfrm>
            <a:off x="0" y="762000"/>
            <a:ext cx="5638800" cy="6096000"/>
          </a:xfrm>
        </p:spPr>
        <p:txBody>
          <a:bodyPr/>
          <a:lstStyle/>
          <a:p>
            <a:pPr>
              <a:lnSpc>
                <a:spcPct val="90000"/>
              </a:lnSpc>
            </a:pPr>
            <a:r>
              <a:rPr lang="en-US" altLang="en-US" sz="3600" dirty="0" smtClean="0"/>
              <a:t>The gradual change of certain body parts can be observed over millions of years by looking at fossils of clearly similar looking creatures in the fossil record that get more and more different over time. While the creatures with the older forms disappear from the fossil record. </a:t>
            </a:r>
            <a:endParaRPr lang="en-US" altLang="en-US" sz="3600" dirty="0"/>
          </a:p>
        </p:txBody>
      </p:sp>
      <p:graphicFrame>
        <p:nvGraphicFramePr>
          <p:cNvPr id="75777" name="Object 1"/>
          <p:cNvGraphicFramePr>
            <a:graphicFrameLocks noChangeAspect="1"/>
          </p:cNvGraphicFramePr>
          <p:nvPr/>
        </p:nvGraphicFramePr>
        <p:xfrm>
          <a:off x="5715000" y="914400"/>
          <a:ext cx="3429000" cy="5260210"/>
        </p:xfrm>
        <a:graphic>
          <a:graphicData uri="http://schemas.openxmlformats.org/presentationml/2006/ole">
            <mc:AlternateContent xmlns:mc="http://schemas.openxmlformats.org/markup-compatibility/2006">
              <mc:Choice xmlns:v="urn:schemas-microsoft-com:vml" Requires="v">
                <p:oleObj spid="_x0000_s75778" r:id="rId4" imgW="0" imgH="0" progId="">
                  <p:embed/>
                </p:oleObj>
              </mc:Choice>
              <mc:Fallback>
                <p:oleObj r:id="rId4" imgW="0" imgH="0" progId="">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914400"/>
                        <a:ext cx="3429000" cy="5260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5" name="TextBox 4"/>
          <p:cNvSpPr txBox="1"/>
          <p:nvPr/>
        </p:nvSpPr>
        <p:spPr>
          <a:xfrm>
            <a:off x="6019800" y="6172200"/>
            <a:ext cx="2819400" cy="461665"/>
          </a:xfrm>
          <a:prstGeom prst="rect">
            <a:avLst/>
          </a:prstGeom>
          <a:noFill/>
        </p:spPr>
        <p:txBody>
          <a:bodyPr wrap="square" rtlCol="0">
            <a:spAutoFit/>
          </a:bodyPr>
          <a:lstStyle/>
          <a:p>
            <a:r>
              <a:rPr lang="en-US" dirty="0" smtClean="0"/>
              <a:t>Horse Leg Bones</a:t>
            </a:r>
            <a:endParaRPr lang="en-US" dirty="0"/>
          </a:p>
        </p:txBody>
      </p:sp>
      <p:sp>
        <p:nvSpPr>
          <p:cNvPr id="6" name="Slide Number Placeholder 5"/>
          <p:cNvSpPr>
            <a:spLocks noGrp="1"/>
          </p:cNvSpPr>
          <p:nvPr>
            <p:ph type="sldNum" sz="quarter" idx="12"/>
          </p:nvPr>
        </p:nvSpPr>
        <p:spPr/>
        <p:txBody>
          <a:bodyPr/>
          <a:lstStyle/>
          <a:p>
            <a:fld id="{8523F0EB-408B-42A6-A14D-D51C4BD98628}" type="slidenum">
              <a:rPr lang="en-US" altLang="en-US" smtClean="0"/>
              <a:pPr/>
              <a:t>12</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1267">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7772400" cy="1143000"/>
          </a:xfrm>
        </p:spPr>
        <p:txBody>
          <a:bodyPr/>
          <a:lstStyle/>
          <a:p>
            <a:r>
              <a:rPr lang="en-CA" dirty="0" smtClean="0"/>
              <a:t>3) Comparative Anatomy</a:t>
            </a:r>
          </a:p>
        </p:txBody>
      </p:sp>
      <p:sp>
        <p:nvSpPr>
          <p:cNvPr id="32771" name="Rectangle 3"/>
          <p:cNvSpPr>
            <a:spLocks noGrp="1" noChangeArrowheads="1"/>
          </p:cNvSpPr>
          <p:nvPr>
            <p:ph type="body" idx="1"/>
          </p:nvPr>
        </p:nvSpPr>
        <p:spPr>
          <a:xfrm>
            <a:off x="0" y="1066800"/>
            <a:ext cx="9067800" cy="5029200"/>
          </a:xfrm>
        </p:spPr>
        <p:txBody>
          <a:bodyPr/>
          <a:lstStyle/>
          <a:p>
            <a:r>
              <a:rPr lang="en-CA" dirty="0" smtClean="0">
                <a:latin typeface="Times New Roman" pitchFamily="18" charset="0"/>
                <a:cs typeface="Times New Roman" pitchFamily="18" charset="0"/>
              </a:rPr>
              <a:t>Homologous Structures</a:t>
            </a:r>
          </a:p>
          <a:p>
            <a:pPr lvl="1"/>
            <a:r>
              <a:rPr lang="en-CA" sz="3200" dirty="0" smtClean="0">
                <a:latin typeface="Times New Roman" pitchFamily="18" charset="0"/>
                <a:cs typeface="Times New Roman" pitchFamily="18" charset="0"/>
              </a:rPr>
              <a:t>Body parts in different organisms that have the same evolutionary origin</a:t>
            </a:r>
          </a:p>
          <a:p>
            <a:pPr lvl="1"/>
            <a:r>
              <a:rPr lang="en-CA" sz="3200" dirty="0" smtClean="0">
                <a:latin typeface="Times New Roman" pitchFamily="18" charset="0"/>
                <a:cs typeface="Times New Roman" pitchFamily="18" charset="0"/>
              </a:rPr>
              <a:t>Ex: bones in forearm of humans, frog, bat, porpoise, horse p.664.</a:t>
            </a:r>
          </a:p>
          <a:p>
            <a:pPr>
              <a:buNone/>
            </a:pPr>
            <a:r>
              <a:rPr lang="en-US" altLang="en-US" sz="3600" dirty="0" smtClean="0">
                <a:latin typeface="Times New Roman" pitchFamily="18" charset="0"/>
                <a:cs typeface="Times New Roman" pitchFamily="18" charset="0"/>
              </a:rPr>
              <a:t>		a)Vestigial organs: body parts of no 			obvious present day use.</a:t>
            </a:r>
          </a:p>
          <a:p>
            <a:pPr lvl="1"/>
            <a:r>
              <a:rPr lang="en-US" altLang="en-US" sz="3200" i="1" u="sng" dirty="0" smtClean="0">
                <a:latin typeface="Times New Roman" pitchFamily="18" charset="0"/>
                <a:cs typeface="Times New Roman" pitchFamily="18" charset="0"/>
              </a:rPr>
              <a:t>Ex:</a:t>
            </a:r>
            <a:r>
              <a:rPr lang="en-US" altLang="en-US" sz="3200" dirty="0" smtClean="0">
                <a:latin typeface="Times New Roman" pitchFamily="18" charset="0"/>
                <a:cs typeface="Times New Roman" pitchFamily="18" charset="0"/>
              </a:rPr>
              <a:t>   whale/snake </a:t>
            </a:r>
            <a:r>
              <a:rPr lang="en-US" altLang="en-US" sz="3200" dirty="0" err="1" smtClean="0">
                <a:latin typeface="Times New Roman" pitchFamily="18" charset="0"/>
                <a:cs typeface="Times New Roman" pitchFamily="18" charset="0"/>
              </a:rPr>
              <a:t>hindlimbs</a:t>
            </a:r>
            <a:r>
              <a:rPr lang="en-US" altLang="en-US" sz="3200" dirty="0" smtClean="0">
                <a:latin typeface="Times New Roman" pitchFamily="18" charset="0"/>
                <a:cs typeface="Times New Roman" pitchFamily="18" charset="0"/>
              </a:rPr>
              <a:t>; wings on flightless birds</a:t>
            </a:r>
          </a:p>
          <a:p>
            <a:pPr lvl="1">
              <a:buNone/>
            </a:pPr>
            <a:endParaRPr lang="en-CA" sz="3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13</a:t>
            </a:fld>
            <a:endParaRPr lang="en-US" altLang="en-US"/>
          </a:p>
        </p:txBody>
      </p:sp>
    </p:spTree>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cstate="print"/>
          <a:srcRect/>
          <a:stretch>
            <a:fillRect/>
          </a:stretch>
        </p:blipFill>
        <p:spPr bwMode="auto">
          <a:xfrm>
            <a:off x="0" y="14288"/>
            <a:ext cx="9067800" cy="6300787"/>
          </a:xfrm>
          <a:prstGeom prst="rect">
            <a:avLst/>
          </a:prstGeom>
          <a:noFill/>
          <a:ln w="9525">
            <a:noFill/>
            <a:miter lim="800000"/>
            <a:headEnd/>
            <a:tailEnd/>
          </a:ln>
        </p:spPr>
      </p:pic>
      <p:sp>
        <p:nvSpPr>
          <p:cNvPr id="54275" name="Text Box 3"/>
          <p:cNvSpPr txBox="1">
            <a:spLocks noChangeArrowheads="1"/>
          </p:cNvSpPr>
          <p:nvPr/>
        </p:nvSpPr>
        <p:spPr bwMode="auto">
          <a:xfrm>
            <a:off x="4572000" y="6278563"/>
            <a:ext cx="4572000" cy="579437"/>
          </a:xfrm>
          <a:prstGeom prst="rect">
            <a:avLst/>
          </a:prstGeom>
          <a:noFill/>
          <a:ln w="9525">
            <a:noFill/>
            <a:miter lim="800000"/>
            <a:headEnd/>
            <a:tailEnd/>
          </a:ln>
          <a:effectLst/>
        </p:spPr>
        <p:txBody>
          <a:bodyPr>
            <a:spAutoFit/>
          </a:bodyPr>
          <a:lstStyle/>
          <a:p>
            <a:pPr>
              <a:spcBef>
                <a:spcPct val="50000"/>
              </a:spcBef>
            </a:pPr>
            <a:r>
              <a:rPr lang="en-US" sz="3200" b="1"/>
              <a:t>Homologous Structures</a:t>
            </a:r>
            <a:endParaRPr lang="en-US"/>
          </a:p>
        </p:txBody>
      </p:sp>
      <p:sp>
        <p:nvSpPr>
          <p:cNvPr id="4" name="Slide Number Placeholder 3"/>
          <p:cNvSpPr>
            <a:spLocks noGrp="1"/>
          </p:cNvSpPr>
          <p:nvPr>
            <p:ph type="sldNum" sz="quarter" idx="12"/>
          </p:nvPr>
        </p:nvSpPr>
        <p:spPr/>
        <p:txBody>
          <a:bodyPr/>
          <a:lstStyle/>
          <a:p>
            <a:fld id="{9383E018-FCEF-4586-B8BF-4CF392C796D6}" type="slidenum">
              <a:rPr lang="en-US" altLang="en-US" smtClean="0"/>
              <a:pPr/>
              <a:t>14</a:t>
            </a:fld>
            <a:endParaRPr lang="en-US" altLang="en-US"/>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7772400" cy="1143000"/>
          </a:xfrm>
        </p:spPr>
        <p:txBody>
          <a:bodyPr/>
          <a:lstStyle/>
          <a:p>
            <a:r>
              <a:rPr lang="en-CA" dirty="0" smtClean="0"/>
              <a:t>(iii) Comparative Anatomy</a:t>
            </a:r>
          </a:p>
        </p:txBody>
      </p:sp>
      <p:sp>
        <p:nvSpPr>
          <p:cNvPr id="33795" name="Rectangle 3"/>
          <p:cNvSpPr>
            <a:spLocks noGrp="1" noChangeArrowheads="1"/>
          </p:cNvSpPr>
          <p:nvPr>
            <p:ph type="body" idx="1"/>
          </p:nvPr>
        </p:nvSpPr>
        <p:spPr>
          <a:xfrm>
            <a:off x="0" y="1066800"/>
            <a:ext cx="9067800" cy="5029200"/>
          </a:xfrm>
        </p:spPr>
        <p:txBody>
          <a:bodyPr/>
          <a:lstStyle/>
          <a:p>
            <a:r>
              <a:rPr lang="en-CA" dirty="0" smtClean="0">
                <a:latin typeface="Times New Roman" pitchFamily="18" charset="0"/>
                <a:cs typeface="Times New Roman" pitchFamily="18" charset="0"/>
              </a:rPr>
              <a:t>Analogous Structures</a:t>
            </a:r>
          </a:p>
          <a:p>
            <a:pPr lvl="1"/>
            <a:r>
              <a:rPr lang="en-CA" sz="3200" dirty="0" smtClean="0">
                <a:latin typeface="Times New Roman" pitchFamily="18" charset="0"/>
                <a:cs typeface="Times New Roman" pitchFamily="18" charset="0"/>
              </a:rPr>
              <a:t>Body parts that do not have a common evolutionary origin but have similar function</a:t>
            </a:r>
          </a:p>
          <a:p>
            <a:pPr lvl="1"/>
            <a:r>
              <a:rPr lang="en-CA" sz="3200" dirty="0" smtClean="0">
                <a:latin typeface="Times New Roman" pitchFamily="18" charset="0"/>
                <a:cs typeface="Times New Roman" pitchFamily="18" charset="0"/>
              </a:rPr>
              <a:t>Ex: wings of butterflies and bats.</a:t>
            </a:r>
          </a:p>
          <a:p>
            <a:pPr lvl="1"/>
            <a:endParaRPr lang="en-CA" sz="3200" dirty="0" smtClean="0">
              <a:latin typeface="Times New Roman" pitchFamily="18" charset="0"/>
              <a:cs typeface="Times New Roman" pitchFamily="18" charset="0"/>
            </a:endParaRPr>
          </a:p>
          <a:p>
            <a:pPr lvl="1">
              <a:buNone/>
            </a:pPr>
            <a:endParaRPr lang="en-CA" sz="3200" dirty="0" smtClean="0">
              <a:latin typeface="Times New Roman" pitchFamily="18" charset="0"/>
              <a:cs typeface="Times New Roman" pitchFamily="18" charset="0"/>
            </a:endParaRPr>
          </a:p>
          <a:p>
            <a:r>
              <a:rPr lang="en-US" altLang="en-US" sz="3600" dirty="0" smtClean="0">
                <a:latin typeface="Times New Roman" pitchFamily="18" charset="0"/>
                <a:cs typeface="Times New Roman" pitchFamily="18" charset="0"/>
              </a:rPr>
              <a:t>Homologous structures means __________</a:t>
            </a:r>
          </a:p>
          <a:p>
            <a:pPr>
              <a:buNone/>
            </a:pPr>
            <a:r>
              <a:rPr lang="en-US" altLang="en-US" sz="3600" dirty="0" smtClean="0">
                <a:latin typeface="Times New Roman" pitchFamily="18" charset="0"/>
                <a:cs typeface="Times New Roman" pitchFamily="18" charset="0"/>
              </a:rPr>
              <a:t>	Analogous Structures means ____________</a:t>
            </a:r>
          </a:p>
          <a:p>
            <a:endParaRPr lang="en-US" altLang="en-US" sz="3600" dirty="0" smtClean="0">
              <a:latin typeface="Times New Roman" pitchFamily="18" charset="0"/>
              <a:cs typeface="Times New Roman" pitchFamily="18" charset="0"/>
            </a:endParaRPr>
          </a:p>
          <a:p>
            <a:pPr lvl="1">
              <a:buNone/>
            </a:pPr>
            <a:endParaRPr lang="en-CA" sz="3200" dirty="0" smtClean="0">
              <a:latin typeface="Times New Roman" pitchFamily="18" charset="0"/>
              <a:cs typeface="Times New Roman" pitchFamily="18" charset="0"/>
            </a:endParaRPr>
          </a:p>
          <a:p>
            <a:pPr lvl="1"/>
            <a:endParaRPr lang="en-CA" dirty="0" smtClean="0"/>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15</a:t>
            </a:fld>
            <a:endParaRPr lang="en-US" altLang="en-US"/>
          </a:p>
        </p:txBody>
      </p:sp>
    </p:spTree>
  </p:cSld>
  <p:clrMapOvr>
    <a:masterClrMapping/>
  </p:clrMapOvr>
  <p:transition>
    <p:randomBar dir="ver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Pair is Homologous?</a:t>
            </a:r>
            <a:br>
              <a:rPr lang="en-US" dirty="0" smtClean="0"/>
            </a:br>
            <a:r>
              <a:rPr lang="en-US" dirty="0" smtClean="0"/>
              <a:t>Which Pair is Analogous?</a:t>
            </a:r>
            <a:endParaRPr lang="en-US" dirty="0"/>
          </a:p>
        </p:txBody>
      </p:sp>
      <p:pic>
        <p:nvPicPr>
          <p:cNvPr id="68610" name="Picture 2"/>
          <p:cNvPicPr>
            <a:picLocks noChangeAspect="1" noChangeArrowheads="1"/>
          </p:cNvPicPr>
          <p:nvPr/>
        </p:nvPicPr>
        <p:blipFill>
          <a:blip r:embed="rId2" cstate="print"/>
          <a:srcRect/>
          <a:stretch>
            <a:fillRect/>
          </a:stretch>
        </p:blipFill>
        <p:spPr bwMode="auto">
          <a:xfrm>
            <a:off x="2514600" y="2438400"/>
            <a:ext cx="5601555" cy="3124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0A21FAF-6E31-4A88-88CD-E9B1D55152FF}" type="slidenum">
              <a:rPr lang="en-US" altLang="en-US" smtClean="0"/>
              <a:pPr/>
              <a:t>16</a:t>
            </a:fld>
            <a:endParaRPr lang="en-US" altLang="en-US"/>
          </a:p>
        </p:txBody>
      </p:sp>
    </p:spTree>
  </p:cSld>
  <p:clrMapOvr>
    <a:masterClrMapping/>
  </p:clrMapOvr>
  <p:transition>
    <p:randomBar dir="ver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8610600" cy="1143000"/>
          </a:xfrm>
        </p:spPr>
        <p:txBody>
          <a:bodyPr/>
          <a:lstStyle/>
          <a:p>
            <a:pPr algn="ctr"/>
            <a:r>
              <a:rPr lang="en-US" sz="4800" b="1" dirty="0">
                <a:solidFill>
                  <a:srgbClr val="000000"/>
                </a:solidFill>
              </a:rPr>
              <a:t> </a:t>
            </a:r>
            <a:r>
              <a:rPr lang="en-US" sz="4800" dirty="0">
                <a:solidFill>
                  <a:srgbClr val="000000"/>
                </a:solidFill>
                <a:latin typeface="Times New Roman" pitchFamily="18" charset="0"/>
                <a:cs typeface="Times New Roman" pitchFamily="18" charset="0"/>
              </a:rPr>
              <a:t>Vestigial Traits in Humans </a:t>
            </a:r>
          </a:p>
        </p:txBody>
      </p:sp>
      <p:sp>
        <p:nvSpPr>
          <p:cNvPr id="70659" name="Rectangle 3"/>
          <p:cNvSpPr>
            <a:spLocks noGrp="1" noChangeArrowheads="1"/>
          </p:cNvSpPr>
          <p:nvPr>
            <p:ph type="body" idx="1"/>
          </p:nvPr>
        </p:nvSpPr>
        <p:spPr>
          <a:xfrm>
            <a:off x="0" y="1066800"/>
            <a:ext cx="9144000" cy="5410200"/>
          </a:xfrm>
        </p:spPr>
        <p:txBody>
          <a:bodyPr/>
          <a:lstStyle/>
          <a:p>
            <a:pPr lvl="1">
              <a:lnSpc>
                <a:spcPct val="90000"/>
              </a:lnSpc>
            </a:pPr>
            <a:r>
              <a:rPr lang="en-US" sz="3200" dirty="0">
                <a:latin typeface="Times New Roman" pitchFamily="18" charset="0"/>
                <a:cs typeface="Times New Roman" pitchFamily="18" charset="0"/>
              </a:rPr>
              <a:t>Ear-wiggling muscles Three small muscles around each ear that are large and important in some mammals, such as dogs, turning the ears toward a source of sound. Few people can wiggle their ears, and none can turn them toward sound</a:t>
            </a:r>
            <a:r>
              <a:rPr lang="en-US" sz="3200" dirty="0" smtClean="0">
                <a:latin typeface="Times New Roman" pitchFamily="18" charset="0"/>
                <a:cs typeface="Times New Roman" pitchFamily="18" charset="0"/>
              </a:rPr>
              <a:t>.</a:t>
            </a:r>
          </a:p>
          <a:p>
            <a:pPr lvl="1">
              <a:lnSpc>
                <a:spcPct val="90000"/>
              </a:lnSpc>
            </a:pPr>
            <a:endParaRPr lang="en-US" sz="3200" dirty="0">
              <a:latin typeface="Times New Roman" pitchFamily="18" charset="0"/>
              <a:cs typeface="Times New Roman" pitchFamily="18" charset="0"/>
            </a:endParaRPr>
          </a:p>
          <a:p>
            <a:pPr lvl="1">
              <a:lnSpc>
                <a:spcPct val="90000"/>
              </a:lnSpc>
            </a:pPr>
            <a:r>
              <a:rPr lang="en-US" sz="3200" dirty="0">
                <a:latin typeface="Times New Roman" pitchFamily="18" charset="0"/>
                <a:cs typeface="Times New Roman" pitchFamily="18" charset="0"/>
              </a:rPr>
              <a:t>Tail Present in human and all vertebrate embryos. In humans, the tail is reduced; most adults only have three to five tiny tail bones and, occasionally, a trace of a tail-extending muscle.</a:t>
            </a:r>
          </a:p>
          <a:p>
            <a:pPr lvl="1">
              <a:lnSpc>
                <a:spcPct val="90000"/>
              </a:lnSpc>
              <a:buFontTx/>
              <a:buNone/>
            </a:pPr>
            <a:endParaRPr lang="en-US" sz="2400" dirty="0"/>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17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anim calcmode="lin" valueType="num">
                                      <p:cBhvr additive="base">
                                        <p:cTn id="13"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8610600" cy="1143000"/>
          </a:xfrm>
        </p:spPr>
        <p:txBody>
          <a:bodyPr/>
          <a:lstStyle/>
          <a:p>
            <a:pPr algn="ctr"/>
            <a:r>
              <a:rPr lang="en-US" sz="4800" b="1" dirty="0">
                <a:solidFill>
                  <a:srgbClr val="000000"/>
                </a:solidFill>
              </a:rPr>
              <a:t> </a:t>
            </a:r>
            <a:r>
              <a:rPr lang="en-US" sz="4800" dirty="0">
                <a:solidFill>
                  <a:srgbClr val="000000"/>
                </a:solidFill>
                <a:latin typeface="Times New Roman" pitchFamily="18" charset="0"/>
                <a:cs typeface="Times New Roman" pitchFamily="18" charset="0"/>
              </a:rPr>
              <a:t>Vestigial Traits in Humans </a:t>
            </a:r>
          </a:p>
        </p:txBody>
      </p:sp>
      <p:sp>
        <p:nvSpPr>
          <p:cNvPr id="70659" name="Rectangle 3"/>
          <p:cNvSpPr>
            <a:spLocks noGrp="1" noChangeArrowheads="1"/>
          </p:cNvSpPr>
          <p:nvPr>
            <p:ph type="body" idx="1"/>
          </p:nvPr>
        </p:nvSpPr>
        <p:spPr>
          <a:xfrm>
            <a:off x="0" y="914400"/>
            <a:ext cx="9144000" cy="5562600"/>
          </a:xfrm>
        </p:spPr>
        <p:txBody>
          <a:bodyPr/>
          <a:lstStyle/>
          <a:p>
            <a:pPr lvl="1">
              <a:lnSpc>
                <a:spcPct val="90000"/>
              </a:lnSpc>
            </a:pPr>
            <a:endParaRPr lang="en-US" sz="2400" dirty="0" smtClean="0"/>
          </a:p>
          <a:p>
            <a:pPr lvl="1">
              <a:lnSpc>
                <a:spcPct val="90000"/>
              </a:lnSpc>
            </a:pPr>
            <a:r>
              <a:rPr lang="en-US" sz="3200" dirty="0" smtClean="0">
                <a:latin typeface="Times New Roman" pitchFamily="18" charset="0"/>
                <a:cs typeface="Times New Roman" pitchFamily="18" charset="0"/>
              </a:rPr>
              <a:t>Appendix </a:t>
            </a:r>
            <a:r>
              <a:rPr lang="en-US" sz="3200" dirty="0">
                <a:latin typeface="Times New Roman" pitchFamily="18" charset="0"/>
                <a:cs typeface="Times New Roman" pitchFamily="18" charset="0"/>
              </a:rPr>
              <a:t>Structure which presumably had a digestive function in some of our ancestors, like the </a:t>
            </a:r>
            <a:r>
              <a:rPr lang="en-US" sz="3200" dirty="0" err="1">
                <a:latin typeface="Times New Roman" pitchFamily="18" charset="0"/>
                <a:cs typeface="Times New Roman" pitchFamily="18" charset="0"/>
              </a:rPr>
              <a:t>cecum</a:t>
            </a:r>
            <a:r>
              <a:rPr lang="en-US" sz="3200" dirty="0">
                <a:latin typeface="Times New Roman" pitchFamily="18" charset="0"/>
                <a:cs typeface="Times New Roman" pitchFamily="18" charset="0"/>
              </a:rPr>
              <a:t> of some herbivores. In humans, it varies in length from 5–15 cm, and some people are born without one</a:t>
            </a:r>
            <a:r>
              <a:rPr lang="en-US" sz="3200" dirty="0" smtClean="0">
                <a:latin typeface="Times New Roman" pitchFamily="18" charset="0"/>
                <a:cs typeface="Times New Roman" pitchFamily="18" charset="0"/>
              </a:rPr>
              <a:t>.</a:t>
            </a:r>
          </a:p>
          <a:p>
            <a:pPr lvl="1">
              <a:lnSpc>
                <a:spcPct val="90000"/>
              </a:lnSpc>
            </a:pPr>
            <a:endParaRPr lang="en-US" sz="3200" dirty="0">
              <a:latin typeface="Times New Roman" pitchFamily="18" charset="0"/>
              <a:cs typeface="Times New Roman" pitchFamily="18" charset="0"/>
            </a:endParaRPr>
          </a:p>
          <a:p>
            <a:pPr lvl="1">
              <a:lnSpc>
                <a:spcPct val="90000"/>
              </a:lnSpc>
            </a:pPr>
            <a:r>
              <a:rPr lang="en-US" sz="3200" dirty="0">
                <a:latin typeface="Times New Roman" pitchFamily="18" charset="0"/>
                <a:cs typeface="Times New Roman" pitchFamily="18" charset="0"/>
              </a:rPr>
              <a:t>Wisdom teeth Molars that are often useless and sometimes even trapped in the jawbone. Some people never develop wisdom teeth.</a:t>
            </a:r>
          </a:p>
          <a:p>
            <a:pPr lvl="1">
              <a:lnSpc>
                <a:spcPct val="90000"/>
              </a:lnSpc>
              <a:buFontTx/>
              <a:buNone/>
            </a:pPr>
            <a:endParaRPr lang="en-US" sz="2400" dirty="0"/>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18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calcmode="lin" valueType="num">
                                      <p:cBhvr additive="base">
                                        <p:cTn id="7"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3" end="3"/>
                                            </p:txEl>
                                          </p:spTgt>
                                        </p:tgtEl>
                                        <p:attrNameLst>
                                          <p:attrName>style.visibility</p:attrName>
                                        </p:attrNameLst>
                                      </p:cBhvr>
                                      <p:to>
                                        <p:strVal val="visible"/>
                                      </p:to>
                                    </p:set>
                                    <p:anim calcmode="lin" valueType="num">
                                      <p:cBhvr additive="base">
                                        <p:cTn id="13"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7772400" cy="1143000"/>
          </a:xfrm>
        </p:spPr>
        <p:txBody>
          <a:bodyPr/>
          <a:lstStyle/>
          <a:p>
            <a:r>
              <a:rPr lang="en-CA" dirty="0" smtClean="0"/>
              <a:t>4) </a:t>
            </a:r>
            <a:r>
              <a:rPr lang="en-CA" dirty="0"/>
              <a:t>Comparative Embryology</a:t>
            </a:r>
          </a:p>
        </p:txBody>
      </p:sp>
      <p:sp>
        <p:nvSpPr>
          <p:cNvPr id="11267" name="Rectangle 3"/>
          <p:cNvSpPr>
            <a:spLocks noGrp="1" noChangeArrowheads="1"/>
          </p:cNvSpPr>
          <p:nvPr>
            <p:ph type="body" idx="1"/>
          </p:nvPr>
        </p:nvSpPr>
        <p:spPr>
          <a:xfrm>
            <a:off x="0" y="990600"/>
            <a:ext cx="9067800" cy="1905000"/>
          </a:xfrm>
        </p:spPr>
        <p:txBody>
          <a:bodyPr/>
          <a:lstStyle/>
          <a:p>
            <a:r>
              <a:rPr lang="en-CA" dirty="0">
                <a:latin typeface="Times New Roman" pitchFamily="18" charset="0"/>
                <a:cs typeface="Times New Roman" pitchFamily="18" charset="0"/>
              </a:rPr>
              <a:t>Organisms are more </a:t>
            </a: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closely </a:t>
            </a:r>
            <a:r>
              <a:rPr lang="en-CA" dirty="0">
                <a:latin typeface="Times New Roman" pitchFamily="18" charset="0"/>
                <a:cs typeface="Times New Roman" pitchFamily="18" charset="0"/>
              </a:rPr>
              <a:t>related if they </a:t>
            </a: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have </a:t>
            </a:r>
            <a:r>
              <a:rPr lang="en-CA" dirty="0">
                <a:latin typeface="Times New Roman" pitchFamily="18" charset="0"/>
                <a:cs typeface="Times New Roman" pitchFamily="18" charset="0"/>
              </a:rPr>
              <a:t>similar stages of </a:t>
            </a: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embryonic development</a:t>
            </a:r>
            <a:endParaRPr lang="en-CA" dirty="0">
              <a:latin typeface="Times New Roman" pitchFamily="18" charset="0"/>
              <a:cs typeface="Times New Roman" pitchFamily="18" charset="0"/>
            </a:endParaRPr>
          </a:p>
          <a:p>
            <a:endParaRPr lang="en-CA" dirty="0" smtClean="0">
              <a:latin typeface="Times New Roman" pitchFamily="18" charset="0"/>
              <a:cs typeface="Times New Roman" pitchFamily="18" charset="0"/>
            </a:endParaRPr>
          </a:p>
          <a:p>
            <a:r>
              <a:rPr lang="en-CA" dirty="0" smtClean="0">
                <a:latin typeface="Times New Roman" pitchFamily="18" charset="0"/>
                <a:cs typeface="Times New Roman" pitchFamily="18" charset="0"/>
              </a:rPr>
              <a:t>Ex</a:t>
            </a:r>
            <a:r>
              <a:rPr lang="en-CA" dirty="0">
                <a:latin typeface="Times New Roman" pitchFamily="18" charset="0"/>
                <a:cs typeface="Times New Roman" pitchFamily="18" charset="0"/>
              </a:rPr>
              <a:t>: Gill slits in </a:t>
            </a:r>
            <a:endParaRPr lang="en-CA"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    vertebrates</a:t>
            </a:r>
            <a:r>
              <a:rPr lang="en-CA" dirty="0">
                <a:latin typeface="Times New Roman" pitchFamily="18" charset="0"/>
                <a:cs typeface="Times New Roman" pitchFamily="18" charset="0"/>
              </a:rPr>
              <a:t>, tails.</a:t>
            </a:r>
          </a:p>
        </p:txBody>
      </p:sp>
      <p:graphicFrame>
        <p:nvGraphicFramePr>
          <p:cNvPr id="102401" name="Object 1"/>
          <p:cNvGraphicFramePr>
            <a:graphicFrameLocks noChangeAspect="1"/>
          </p:cNvGraphicFramePr>
          <p:nvPr/>
        </p:nvGraphicFramePr>
        <p:xfrm>
          <a:off x="4180417" y="1066800"/>
          <a:ext cx="4963583" cy="5562600"/>
        </p:xfrm>
        <a:graphic>
          <a:graphicData uri="http://schemas.openxmlformats.org/presentationml/2006/ole">
            <mc:AlternateContent xmlns:mc="http://schemas.openxmlformats.org/markup-compatibility/2006">
              <mc:Choice xmlns:v="urn:schemas-microsoft-com:vml" Requires="v">
                <p:oleObj spid="_x0000_s102402" name="Drawing" r:id="rId3" imgW="5239303" imgH="5629160" progId="">
                  <p:embed/>
                </p:oleObj>
              </mc:Choice>
              <mc:Fallback>
                <p:oleObj name="Drawing" r:id="rId3" imgW="5239303" imgH="562916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0417" y="1066800"/>
                        <a:ext cx="4963583"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70A21FAF-6E31-4A88-88CD-E9B1D55152FF}" type="slidenum">
              <a:rPr lang="en-US" altLang="en-US" smtClean="0"/>
              <a:pPr/>
              <a:t>19</a:t>
            </a:fld>
            <a:endParaRPr lang="en-US" altLang="en-US"/>
          </a:p>
        </p:txBody>
      </p:sp>
    </p:spTree>
  </p:cSld>
  <p:clrMapOvr>
    <a:masterClrMapping/>
  </p:clrMapOvr>
  <p:transition>
    <p:randomBar dir="ver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7772400" cy="914400"/>
          </a:xfrm>
        </p:spPr>
        <p:txBody>
          <a:bodyPr/>
          <a:lstStyle/>
          <a:p>
            <a:r>
              <a:rPr kumimoji="0" lang="en-US" u="sng" dirty="0">
                <a:solidFill>
                  <a:schemeClr val="tx1"/>
                </a:solidFill>
                <a:latin typeface="Comic Sans MS" pitchFamily="66" charset="0"/>
              </a:rPr>
              <a:t>Pre-Darwinian View</a:t>
            </a:r>
          </a:p>
        </p:txBody>
      </p:sp>
      <p:sp>
        <p:nvSpPr>
          <p:cNvPr id="36867" name="Rectangle 3"/>
          <p:cNvSpPr>
            <a:spLocks noGrp="1" noChangeArrowheads="1"/>
          </p:cNvSpPr>
          <p:nvPr>
            <p:ph type="body" idx="1"/>
          </p:nvPr>
        </p:nvSpPr>
        <p:spPr>
          <a:xfrm>
            <a:off x="0" y="838200"/>
            <a:ext cx="9067800" cy="5257800"/>
          </a:xfrm>
        </p:spPr>
        <p:txBody>
          <a:bodyPr/>
          <a:lstStyle/>
          <a:p>
            <a:r>
              <a:rPr kumimoji="0" lang="en-US" dirty="0">
                <a:latin typeface="Comic Sans MS" pitchFamily="66" charset="0"/>
              </a:rPr>
              <a:t>The Earth was only a few thousand years old, populated by unchanging life forms, made by the Creator during a single week.</a:t>
            </a:r>
          </a:p>
          <a:p>
            <a:endParaRPr kumimoji="0" lang="en-US" sz="1400" dirty="0">
              <a:latin typeface="Comic Sans MS" pitchFamily="66" charset="0"/>
            </a:endParaRPr>
          </a:p>
          <a:p>
            <a:pPr lvl="2"/>
            <a:r>
              <a:rPr kumimoji="0" lang="en-US" sz="3200" dirty="0">
                <a:latin typeface="Comic Sans MS" pitchFamily="66" charset="0"/>
              </a:rPr>
              <a:t>Darwin’s conclusions challenged the root </a:t>
            </a:r>
            <a:r>
              <a:rPr kumimoji="0" lang="en-US" sz="3200" dirty="0" smtClean="0">
                <a:latin typeface="Comic Sans MS" pitchFamily="66" charset="0"/>
              </a:rPr>
              <a:t>of </a:t>
            </a:r>
            <a:r>
              <a:rPr kumimoji="0" lang="en-US" sz="3200" dirty="0">
                <a:latin typeface="Comic Sans MS" pitchFamily="66" charset="0"/>
              </a:rPr>
              <a:t>Western Culture</a:t>
            </a:r>
            <a:r>
              <a:rPr kumimoji="0" lang="en-US" sz="3200" dirty="0" smtClean="0">
                <a:latin typeface="Comic Sans MS" pitchFamily="66" charset="0"/>
              </a:rPr>
              <a:t>.</a:t>
            </a:r>
          </a:p>
          <a:p>
            <a:pPr lvl="2">
              <a:buNone/>
            </a:pPr>
            <a:endParaRPr kumimoji="0" lang="en-US" sz="3200" dirty="0" smtClean="0">
              <a:latin typeface="Comic Sans MS" pitchFamily="66" charset="0"/>
            </a:endParaRP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2</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867">
                                            <p:txEl>
                                              <p:pRg st="2" end="2"/>
                                            </p:txEl>
                                          </p:spTgt>
                                        </p:tgtEl>
                                        <p:attrNameLst>
                                          <p:attrName>style.visibility</p:attrName>
                                        </p:attrNameLst>
                                      </p:cBhvr>
                                      <p:to>
                                        <p:strVal val="visible"/>
                                      </p:to>
                                    </p:set>
                                    <p:anim calcmode="lin" valueType="num">
                                      <p:cBhvr additive="base">
                                        <p:cTn id="11"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7772400" cy="1143000"/>
          </a:xfrm>
        </p:spPr>
        <p:txBody>
          <a:bodyPr/>
          <a:lstStyle/>
          <a:p>
            <a:r>
              <a:rPr lang="en-CA" dirty="0" smtClean="0"/>
              <a:t>5) </a:t>
            </a:r>
            <a:r>
              <a:rPr lang="en-CA" dirty="0"/>
              <a:t>Heredity</a:t>
            </a:r>
          </a:p>
        </p:txBody>
      </p:sp>
      <p:sp>
        <p:nvSpPr>
          <p:cNvPr id="12291" name="Rectangle 3"/>
          <p:cNvSpPr>
            <a:spLocks noGrp="1" noChangeArrowheads="1"/>
          </p:cNvSpPr>
          <p:nvPr>
            <p:ph type="body" idx="1"/>
          </p:nvPr>
        </p:nvSpPr>
        <p:spPr>
          <a:xfrm>
            <a:off x="0" y="914400"/>
            <a:ext cx="9067800" cy="2362200"/>
          </a:xfrm>
        </p:spPr>
        <p:txBody>
          <a:bodyPr/>
          <a:lstStyle/>
          <a:p>
            <a:r>
              <a:rPr lang="en-CA" dirty="0">
                <a:latin typeface="Times New Roman" pitchFamily="18" charset="0"/>
                <a:cs typeface="Times New Roman" pitchFamily="18" charset="0"/>
              </a:rPr>
              <a:t>Variations can be passed on to offspring and are required for natural </a:t>
            </a:r>
            <a:r>
              <a:rPr lang="en-CA" dirty="0" smtClean="0">
                <a:latin typeface="Times New Roman" pitchFamily="18" charset="0"/>
                <a:cs typeface="Times New Roman" pitchFamily="18" charset="0"/>
              </a:rPr>
              <a:t>selection</a:t>
            </a:r>
          </a:p>
          <a:p>
            <a:r>
              <a:rPr lang="en-CA" dirty="0" smtClean="0">
                <a:latin typeface="Times New Roman" pitchFamily="18" charset="0"/>
                <a:cs typeface="Times New Roman" pitchFamily="18" charset="0"/>
              </a:rPr>
              <a:t>Governed </a:t>
            </a:r>
            <a:r>
              <a:rPr lang="en-CA" dirty="0">
                <a:latin typeface="Times New Roman" pitchFamily="18" charset="0"/>
                <a:cs typeface="Times New Roman" pitchFamily="18" charset="0"/>
              </a:rPr>
              <a:t>by laws of </a:t>
            </a:r>
            <a:r>
              <a:rPr lang="en-CA" dirty="0" smtClean="0">
                <a:latin typeface="Times New Roman" pitchFamily="18" charset="0"/>
                <a:cs typeface="Times New Roman" pitchFamily="18" charset="0"/>
              </a:rPr>
              <a:t>inheritance</a:t>
            </a: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20</a:t>
            </a:fld>
            <a:endParaRPr lang="en-US" altLang="en-US"/>
          </a:p>
        </p:txBody>
      </p:sp>
    </p:spTree>
  </p:cSld>
  <p:clrMapOvr>
    <a:masterClrMapping/>
  </p:clrMapOvr>
  <p:transition>
    <p:randomBar dir="ver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7772400" cy="1143000"/>
          </a:xfrm>
        </p:spPr>
        <p:txBody>
          <a:bodyPr/>
          <a:lstStyle/>
          <a:p>
            <a:r>
              <a:rPr lang="en-CA" dirty="0" smtClean="0">
                <a:latin typeface="Times New Roman" pitchFamily="18" charset="0"/>
                <a:cs typeface="Times New Roman" pitchFamily="18" charset="0"/>
              </a:rPr>
              <a:t>(6) </a:t>
            </a:r>
            <a:r>
              <a:rPr lang="en-CA" dirty="0">
                <a:latin typeface="Times New Roman" pitchFamily="18" charset="0"/>
                <a:cs typeface="Times New Roman" pitchFamily="18" charset="0"/>
              </a:rPr>
              <a:t>Molecular Biology	</a:t>
            </a:r>
          </a:p>
        </p:txBody>
      </p:sp>
      <p:sp>
        <p:nvSpPr>
          <p:cNvPr id="13315" name="Rectangle 3"/>
          <p:cNvSpPr>
            <a:spLocks noGrp="1" noChangeArrowheads="1"/>
          </p:cNvSpPr>
          <p:nvPr>
            <p:ph type="body" idx="1"/>
          </p:nvPr>
        </p:nvSpPr>
        <p:spPr>
          <a:xfrm>
            <a:off x="0" y="1066800"/>
            <a:ext cx="9067800" cy="5029200"/>
          </a:xfrm>
        </p:spPr>
        <p:txBody>
          <a:bodyPr/>
          <a:lstStyle/>
          <a:p>
            <a:pPr>
              <a:lnSpc>
                <a:spcPct val="90000"/>
              </a:lnSpc>
            </a:pPr>
            <a:r>
              <a:rPr lang="en-CA" dirty="0">
                <a:latin typeface="Times New Roman" pitchFamily="18" charset="0"/>
                <a:cs typeface="Times New Roman" pitchFamily="18" charset="0"/>
              </a:rPr>
              <a:t>Evolutionary relationships are reflected in gene sequences and proteins</a:t>
            </a:r>
          </a:p>
          <a:p>
            <a:pPr>
              <a:lnSpc>
                <a:spcPct val="90000"/>
              </a:lnSpc>
            </a:pPr>
            <a:r>
              <a:rPr lang="en-CA" dirty="0">
                <a:latin typeface="Times New Roman" pitchFamily="18" charset="0"/>
                <a:cs typeface="Times New Roman" pitchFamily="18" charset="0"/>
              </a:rPr>
              <a:t>Ex: </a:t>
            </a:r>
            <a:r>
              <a:rPr lang="en-CA" dirty="0" err="1">
                <a:latin typeface="Times New Roman" pitchFamily="18" charset="0"/>
                <a:cs typeface="Times New Roman" pitchFamily="18" charset="0"/>
              </a:rPr>
              <a:t>Cytochrome</a:t>
            </a:r>
            <a:r>
              <a:rPr lang="en-CA" dirty="0">
                <a:latin typeface="Times New Roman" pitchFamily="18" charset="0"/>
                <a:cs typeface="Times New Roman" pitchFamily="18" charset="0"/>
              </a:rPr>
              <a:t> c is a protein of 103-112 amino acids</a:t>
            </a:r>
          </a:p>
          <a:p>
            <a:pPr>
              <a:lnSpc>
                <a:spcPct val="90000"/>
              </a:lnSpc>
              <a:buFontTx/>
              <a:buNone/>
            </a:pPr>
            <a:r>
              <a:rPr lang="en-CA" dirty="0">
                <a:latin typeface="Times New Roman" pitchFamily="18" charset="0"/>
                <a:cs typeface="Times New Roman" pitchFamily="18" charset="0"/>
              </a:rPr>
              <a:t>		-chimpanzees and rhesus monkeys are 	both 	primates and have 1 amino acid in </a:t>
            </a:r>
            <a:r>
              <a:rPr lang="en-CA" dirty="0" smtClean="0">
                <a:latin typeface="Times New Roman" pitchFamily="18" charset="0"/>
                <a:cs typeface="Times New Roman" pitchFamily="18" charset="0"/>
              </a:rPr>
              <a:t>the </a:t>
            </a:r>
            <a:r>
              <a:rPr lang="en-CA" dirty="0">
                <a:latin typeface="Times New Roman" pitchFamily="18" charset="0"/>
                <a:cs typeface="Times New Roman" pitchFamily="18" charset="0"/>
              </a:rPr>
              <a:t>	difference</a:t>
            </a:r>
          </a:p>
          <a:p>
            <a:pPr>
              <a:lnSpc>
                <a:spcPct val="90000"/>
              </a:lnSpc>
              <a:buFontTx/>
              <a:buNone/>
            </a:pPr>
            <a:r>
              <a:rPr lang="en-CA" dirty="0">
                <a:latin typeface="Times New Roman" pitchFamily="18" charset="0"/>
                <a:cs typeface="Times New Roman" pitchFamily="18" charset="0"/>
              </a:rPr>
              <a:t>		- chimpanzees and horses are both 	mammals and have 11 amino acids in the 	difference</a:t>
            </a: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21</a:t>
            </a:fld>
            <a:endParaRPr lang="en-US" altLang="en-US"/>
          </a:p>
        </p:txBody>
      </p:sp>
    </p:spTree>
  </p:cSld>
  <p:clrMapOvr>
    <a:masterClrMapping/>
  </p:clrMapOvr>
  <p:transition>
    <p:randomBar dir="vert"/>
  </p:transition>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sz="half" idx="1"/>
          </p:nvPr>
        </p:nvSpPr>
        <p:spPr>
          <a:xfrm>
            <a:off x="0" y="0"/>
            <a:ext cx="3505200" cy="6629400"/>
          </a:xfrm>
        </p:spPr>
        <p:txBody>
          <a:bodyPr/>
          <a:lstStyle/>
          <a:p>
            <a:r>
              <a:rPr lang="en-US" altLang="en-US" sz="3600" dirty="0">
                <a:latin typeface="Times New Roman" pitchFamily="18" charset="0"/>
                <a:cs typeface="Times New Roman" pitchFamily="18" charset="0"/>
              </a:rPr>
              <a:t>Similarities in DNA, proteins, genes, and gene </a:t>
            </a:r>
            <a:r>
              <a:rPr lang="en-US" altLang="en-US" sz="3600" dirty="0" smtClean="0">
                <a:latin typeface="Times New Roman" pitchFamily="18" charset="0"/>
                <a:cs typeface="Times New Roman" pitchFamily="18" charset="0"/>
              </a:rPr>
              <a:t>products</a:t>
            </a:r>
          </a:p>
          <a:p>
            <a:endParaRPr lang="en-US" altLang="en-US" sz="3600" dirty="0">
              <a:latin typeface="Times New Roman" pitchFamily="18" charset="0"/>
              <a:cs typeface="Times New Roman" pitchFamily="18" charset="0"/>
            </a:endParaRPr>
          </a:p>
          <a:p>
            <a:r>
              <a:rPr lang="en-US" altLang="en-US" sz="3600" dirty="0">
                <a:latin typeface="Times New Roman" pitchFamily="18" charset="0"/>
                <a:cs typeface="Times New Roman" pitchFamily="18" charset="0"/>
              </a:rPr>
              <a:t>Common genetic </a:t>
            </a:r>
            <a:r>
              <a:rPr lang="en-US" altLang="en-US" sz="3600" dirty="0" smtClean="0">
                <a:latin typeface="Times New Roman" pitchFamily="18" charset="0"/>
                <a:cs typeface="Times New Roman" pitchFamily="18" charset="0"/>
              </a:rPr>
              <a:t>code within a species</a:t>
            </a:r>
            <a:endParaRPr lang="en-US" altLang="en-US" sz="3600"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3521075" y="0"/>
            <a:ext cx="5622925" cy="6858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8523F0EB-408B-42A6-A14D-D51C4BD98628}" type="slidenum">
              <a:rPr lang="en-US" altLang="en-US" smtClean="0"/>
              <a:pPr/>
              <a:t>22</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067800" cy="1066800"/>
          </a:xfrm>
        </p:spPr>
        <p:txBody>
          <a:bodyPr/>
          <a:lstStyle/>
          <a:p>
            <a:r>
              <a:rPr kumimoji="0" lang="en-US" dirty="0">
                <a:solidFill>
                  <a:schemeClr val="tx1"/>
                </a:solidFill>
                <a:latin typeface="Comic Sans MS" pitchFamily="66" charset="0"/>
              </a:rPr>
              <a:t>An Example of Natural Selection:</a:t>
            </a:r>
          </a:p>
        </p:txBody>
      </p:sp>
      <p:sp>
        <p:nvSpPr>
          <p:cNvPr id="57347" name="Rectangle 3"/>
          <p:cNvSpPr>
            <a:spLocks noGrp="1" noChangeArrowheads="1"/>
          </p:cNvSpPr>
          <p:nvPr>
            <p:ph type="body" idx="1"/>
          </p:nvPr>
        </p:nvSpPr>
        <p:spPr>
          <a:xfrm>
            <a:off x="0" y="1066800"/>
            <a:ext cx="9067800" cy="5029200"/>
          </a:xfrm>
        </p:spPr>
        <p:txBody>
          <a:bodyPr/>
          <a:lstStyle/>
          <a:p>
            <a:pPr lvl="1"/>
            <a:r>
              <a:rPr kumimoji="0" lang="en-US" sz="3200" dirty="0">
                <a:latin typeface="Times New Roman" pitchFamily="18" charset="0"/>
                <a:cs typeface="Times New Roman" pitchFamily="18" charset="0"/>
              </a:rPr>
              <a:t>English Peppered Moth (industrial </a:t>
            </a:r>
            <a:r>
              <a:rPr kumimoji="0" lang="en-US" sz="3200" dirty="0" err="1">
                <a:latin typeface="Times New Roman" pitchFamily="18" charset="0"/>
                <a:cs typeface="Times New Roman" pitchFamily="18" charset="0"/>
              </a:rPr>
              <a:t>Melanism</a:t>
            </a:r>
            <a:r>
              <a:rPr kumimoji="0" lang="en-US" sz="3200" dirty="0">
                <a:latin typeface="Times New Roman" pitchFamily="18" charset="0"/>
                <a:cs typeface="Times New Roman" pitchFamily="18" charset="0"/>
              </a:rPr>
              <a:t>)</a:t>
            </a:r>
          </a:p>
          <a:p>
            <a:pPr lvl="2"/>
            <a:r>
              <a:rPr kumimoji="0" lang="en-US" sz="3200" dirty="0">
                <a:latin typeface="Times New Roman" pitchFamily="18" charset="0"/>
                <a:cs typeface="Times New Roman" pitchFamily="18" charset="0"/>
              </a:rPr>
              <a:t>two varieties, one light one dark</a:t>
            </a:r>
          </a:p>
          <a:p>
            <a:pPr lvl="2"/>
            <a:r>
              <a:rPr kumimoji="0" lang="en-US" sz="3200" dirty="0">
                <a:latin typeface="Times New Roman" pitchFamily="18" charset="0"/>
                <a:cs typeface="Times New Roman" pitchFamily="18" charset="0"/>
              </a:rPr>
              <a:t>rare dark </a:t>
            </a:r>
            <a:r>
              <a:rPr kumimoji="0" lang="en-US" sz="3200" dirty="0" err="1">
                <a:latin typeface="Times New Roman" pitchFamily="18" charset="0"/>
                <a:cs typeface="Times New Roman" pitchFamily="18" charset="0"/>
              </a:rPr>
              <a:t>coloured</a:t>
            </a:r>
            <a:r>
              <a:rPr kumimoji="0" lang="en-US" sz="3200" dirty="0">
                <a:latin typeface="Times New Roman" pitchFamily="18" charset="0"/>
                <a:cs typeface="Times New Roman" pitchFamily="18" charset="0"/>
              </a:rPr>
              <a:t> are more easily seen by predators</a:t>
            </a:r>
          </a:p>
          <a:p>
            <a:pPr lvl="2"/>
            <a:r>
              <a:rPr kumimoji="0" lang="en-US" sz="3200" dirty="0">
                <a:latin typeface="Times New Roman" pitchFamily="18" charset="0"/>
                <a:cs typeface="Times New Roman" pitchFamily="18" charset="0"/>
              </a:rPr>
              <a:t>industrial pollution “darkened” the landscape by the late 1800's</a:t>
            </a:r>
          </a:p>
          <a:p>
            <a:pPr lvl="2"/>
            <a:r>
              <a:rPr kumimoji="0" lang="en-US" sz="3200" dirty="0">
                <a:latin typeface="Times New Roman" pitchFamily="18" charset="0"/>
                <a:cs typeface="Times New Roman" pitchFamily="18" charset="0"/>
              </a:rPr>
              <a:t>by early 1900's, population consisted of mainly/entirely of dark moths.</a:t>
            </a: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23</a:t>
            </a:fld>
            <a:endParaRPr lang="en-US" altLang="en-US"/>
          </a:p>
        </p:txBody>
      </p:sp>
    </p:spTree>
  </p:cSld>
  <p:clrMapOvr>
    <a:masterClrMapping/>
  </p:clrMapOvr>
  <p:transition>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a:r>
              <a:rPr lang="en-US" sz="3200">
                <a:cs typeface="Times New Roman" pitchFamily="18" charset="0"/>
              </a:rPr>
              <a:t>Another Example:  BEAK EVOLUTION IN ONE OF DARWIN’S FINCHES</a:t>
            </a:r>
            <a:r>
              <a:rPr lang="en-US"/>
              <a:t> </a:t>
            </a:r>
          </a:p>
        </p:txBody>
      </p:sp>
      <p:pic>
        <p:nvPicPr>
          <p:cNvPr id="65539" name="Picture 3" descr="2207"/>
          <p:cNvPicPr>
            <a:picLocks noChangeAspect="1" noChangeArrowheads="1"/>
          </p:cNvPicPr>
          <p:nvPr/>
        </p:nvPicPr>
        <p:blipFill>
          <a:blip r:embed="rId2" cstate="print"/>
          <a:srcRect/>
          <a:stretch>
            <a:fillRect/>
          </a:stretch>
        </p:blipFill>
        <p:spPr bwMode="auto">
          <a:xfrm>
            <a:off x="381000" y="1905000"/>
            <a:ext cx="8305800" cy="4632325"/>
          </a:xfrm>
          <a:prstGeom prst="rect">
            <a:avLst/>
          </a:prstGeom>
          <a:noFill/>
        </p:spPr>
      </p:pic>
      <p:sp>
        <p:nvSpPr>
          <p:cNvPr id="4" name="Slide Number Placeholder 3"/>
          <p:cNvSpPr>
            <a:spLocks noGrp="1"/>
          </p:cNvSpPr>
          <p:nvPr>
            <p:ph type="sldNum" sz="quarter" idx="12"/>
          </p:nvPr>
        </p:nvSpPr>
        <p:spPr/>
        <p:txBody>
          <a:bodyPr/>
          <a:lstStyle/>
          <a:p>
            <a:fld id="{FBCB820C-B562-4269-8017-9150588C12DD}" type="slidenum">
              <a:rPr lang="en-US" altLang="en-US" smtClean="0"/>
              <a:pPr/>
              <a:t>24</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914400"/>
          </a:xfrm>
        </p:spPr>
        <p:txBody>
          <a:bodyPr/>
          <a:lstStyle/>
          <a:p>
            <a:pPr algn="ctr"/>
            <a:r>
              <a:rPr kumimoji="0" lang="en-US" sz="3200" u="sng" dirty="0">
                <a:solidFill>
                  <a:schemeClr val="tx1"/>
                </a:solidFill>
                <a:latin typeface="Comic Sans MS" pitchFamily="66" charset="0"/>
              </a:rPr>
              <a:t>Important Scientific Ideas Prior to Darwin</a:t>
            </a:r>
            <a:endParaRPr kumimoji="0" lang="en-US" dirty="0">
              <a:solidFill>
                <a:schemeClr val="tx1"/>
              </a:solidFill>
              <a:latin typeface="Comic Sans MS" pitchFamily="66" charset="0"/>
            </a:endParaRPr>
          </a:p>
        </p:txBody>
      </p:sp>
      <p:sp>
        <p:nvSpPr>
          <p:cNvPr id="37891" name="Rectangle 3"/>
          <p:cNvSpPr>
            <a:spLocks noGrp="1" noChangeArrowheads="1"/>
          </p:cNvSpPr>
          <p:nvPr>
            <p:ph type="body" idx="1"/>
          </p:nvPr>
        </p:nvSpPr>
        <p:spPr>
          <a:xfrm>
            <a:off x="0" y="838200"/>
            <a:ext cx="9067800" cy="5715000"/>
          </a:xfrm>
        </p:spPr>
        <p:txBody>
          <a:bodyPr/>
          <a:lstStyle/>
          <a:p>
            <a:r>
              <a:rPr kumimoji="0" lang="en-US" dirty="0" smtClean="0">
                <a:latin typeface="Comic Sans MS" pitchFamily="66" charset="0"/>
              </a:rPr>
              <a:t>Carol Linnaeus --Found order in the diversity of all life.</a:t>
            </a:r>
          </a:p>
          <a:p>
            <a:r>
              <a:rPr kumimoji="0" lang="en-US" dirty="0" smtClean="0">
                <a:latin typeface="Comic Sans MS" pitchFamily="66" charset="0"/>
              </a:rPr>
              <a:t>George Cuvier --Founded the study of </a:t>
            </a:r>
            <a:r>
              <a:rPr kumimoji="0" lang="en-US" b="1" i="1" dirty="0" smtClean="0">
                <a:latin typeface="Comic Sans MS" pitchFamily="66" charset="0"/>
              </a:rPr>
              <a:t>Paleontology</a:t>
            </a:r>
            <a:r>
              <a:rPr kumimoji="0" lang="en-US" dirty="0" smtClean="0">
                <a:latin typeface="Comic Sans MS" pitchFamily="66" charset="0"/>
              </a:rPr>
              <a:t>.</a:t>
            </a:r>
          </a:p>
          <a:p>
            <a:r>
              <a:rPr kumimoji="0" lang="en-US" dirty="0" smtClean="0">
                <a:latin typeface="Comic Sans MS" pitchFamily="66" charset="0"/>
              </a:rPr>
              <a:t>James Hutton --</a:t>
            </a:r>
            <a:r>
              <a:rPr kumimoji="0" lang="en-US" b="1" i="1" dirty="0" smtClean="0">
                <a:latin typeface="Comic Sans MS" pitchFamily="66" charset="0"/>
              </a:rPr>
              <a:t>Gradualism</a:t>
            </a:r>
            <a:r>
              <a:rPr kumimoji="0" lang="en-US" dirty="0" smtClean="0">
                <a:latin typeface="Comic Sans MS" pitchFamily="66" charset="0"/>
              </a:rPr>
              <a:t> - profound change is a the product of slow but continuous processes.  (</a:t>
            </a:r>
            <a:r>
              <a:rPr kumimoji="0" lang="en-US" dirty="0" err="1" smtClean="0">
                <a:latin typeface="Comic Sans MS" pitchFamily="66" charset="0"/>
              </a:rPr>
              <a:t>eg</a:t>
            </a:r>
            <a:r>
              <a:rPr kumimoji="0" lang="en-US" dirty="0" smtClean="0">
                <a:latin typeface="Comic Sans MS" pitchFamily="66" charset="0"/>
              </a:rPr>
              <a:t>. erosion)</a:t>
            </a:r>
          </a:p>
          <a:p>
            <a:r>
              <a:rPr kumimoji="0" lang="en-US" dirty="0" smtClean="0">
                <a:latin typeface="Comic Sans MS" pitchFamily="66" charset="0"/>
              </a:rPr>
              <a:t>Charles Lyell-- </a:t>
            </a:r>
            <a:r>
              <a:rPr kumimoji="0" lang="en-US" sz="3200" b="1" i="1" dirty="0" err="1" smtClean="0">
                <a:latin typeface="Comic Sans MS" pitchFamily="66" charset="0"/>
              </a:rPr>
              <a:t>Uniformitarianism</a:t>
            </a:r>
            <a:r>
              <a:rPr kumimoji="0" lang="en-US" sz="3200" dirty="0" smtClean="0">
                <a:latin typeface="Comic Sans MS" pitchFamily="66" charset="0"/>
              </a:rPr>
              <a:t> suggested that the landscape developed over long periods of time through a variety of slow geologic and geomorphic processes.</a:t>
            </a:r>
            <a:r>
              <a:rPr kumimoji="0" lang="en-US" sz="3200" dirty="0" smtClean="0"/>
              <a:t> </a:t>
            </a: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3</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kumimoji="0" lang="en-US" u="sng" dirty="0">
                <a:solidFill>
                  <a:schemeClr val="tx1"/>
                </a:solidFill>
                <a:latin typeface="Comic Sans MS" pitchFamily="66" charset="0"/>
              </a:rPr>
              <a:t>Charles Lyell’s Influence on Darwin’s View</a:t>
            </a:r>
          </a:p>
        </p:txBody>
      </p:sp>
      <p:sp>
        <p:nvSpPr>
          <p:cNvPr id="48131" name="Rectangle 3"/>
          <p:cNvSpPr>
            <a:spLocks noGrp="1" noChangeArrowheads="1"/>
          </p:cNvSpPr>
          <p:nvPr>
            <p:ph type="body" idx="1"/>
          </p:nvPr>
        </p:nvSpPr>
        <p:spPr>
          <a:xfrm>
            <a:off x="1295400" y="2667000"/>
            <a:ext cx="7772400" cy="3429000"/>
          </a:xfrm>
        </p:spPr>
        <p:txBody>
          <a:bodyPr/>
          <a:lstStyle/>
          <a:p>
            <a:r>
              <a:rPr kumimoji="0" lang="en-US">
                <a:latin typeface="Comic Sans MS" pitchFamily="66" charset="0"/>
              </a:rPr>
              <a:t>Lyell’s </a:t>
            </a:r>
            <a:r>
              <a:rPr kumimoji="0" lang="en-US" b="1" i="1">
                <a:latin typeface="Comic Sans MS" pitchFamily="66" charset="0"/>
              </a:rPr>
              <a:t>Principles of Geology </a:t>
            </a:r>
            <a:r>
              <a:rPr kumimoji="0" lang="en-US">
                <a:latin typeface="Comic Sans MS" pitchFamily="66" charset="0"/>
              </a:rPr>
              <a:t>caused Darwin to reflect that the Earth was not static and was much older than the current view</a:t>
            </a: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4</a:t>
            </a:fld>
            <a:endParaRPr lang="en-US" altLang="en-US"/>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067800" cy="914400"/>
          </a:xfrm>
        </p:spPr>
        <p:txBody>
          <a:bodyPr/>
          <a:lstStyle/>
          <a:p>
            <a:r>
              <a:rPr kumimoji="0" lang="en-US" u="sng" dirty="0">
                <a:solidFill>
                  <a:schemeClr val="tx1"/>
                </a:solidFill>
                <a:latin typeface="Comic Sans MS" pitchFamily="66" charset="0"/>
              </a:rPr>
              <a:t>Alfred </a:t>
            </a:r>
            <a:r>
              <a:rPr kumimoji="0" lang="en-US" u="sng" dirty="0" err="1">
                <a:solidFill>
                  <a:schemeClr val="tx1"/>
                </a:solidFill>
                <a:latin typeface="Comic Sans MS" pitchFamily="66" charset="0"/>
              </a:rPr>
              <a:t>Russel</a:t>
            </a:r>
            <a:r>
              <a:rPr kumimoji="0" lang="en-US" u="sng" dirty="0">
                <a:solidFill>
                  <a:schemeClr val="tx1"/>
                </a:solidFill>
                <a:latin typeface="Comic Sans MS" pitchFamily="66" charset="0"/>
              </a:rPr>
              <a:t> Wallace’s Influence </a:t>
            </a:r>
          </a:p>
        </p:txBody>
      </p:sp>
      <p:sp>
        <p:nvSpPr>
          <p:cNvPr id="49155" name="Rectangle 3"/>
          <p:cNvSpPr>
            <a:spLocks noGrp="1" noChangeArrowheads="1"/>
          </p:cNvSpPr>
          <p:nvPr>
            <p:ph type="body" idx="1"/>
          </p:nvPr>
        </p:nvSpPr>
        <p:spPr>
          <a:xfrm>
            <a:off x="0" y="838200"/>
            <a:ext cx="9067800" cy="6019800"/>
          </a:xfrm>
        </p:spPr>
        <p:txBody>
          <a:bodyPr/>
          <a:lstStyle/>
          <a:p>
            <a:r>
              <a:rPr kumimoji="0" lang="en-US" dirty="0">
                <a:latin typeface="Comic Sans MS" pitchFamily="66" charset="0"/>
              </a:rPr>
              <a:t>His theory of natural selection (1858) was almost identical to Darwin’s </a:t>
            </a:r>
          </a:p>
          <a:p>
            <a:pPr lvl="1"/>
            <a:r>
              <a:rPr kumimoji="0" lang="en-US" sz="3200" dirty="0">
                <a:latin typeface="Comic Sans MS" pitchFamily="66" charset="0"/>
              </a:rPr>
              <a:t>sent a copy of his work to Darwin for evaluation </a:t>
            </a:r>
          </a:p>
          <a:p>
            <a:pPr lvl="1"/>
            <a:r>
              <a:rPr kumimoji="0" lang="en-US" sz="3200" dirty="0">
                <a:latin typeface="Comic Sans MS" pitchFamily="66" charset="0"/>
              </a:rPr>
              <a:t>Darwin published </a:t>
            </a:r>
            <a:r>
              <a:rPr kumimoji="0" lang="en-US" sz="3200" b="1" i="1" dirty="0">
                <a:latin typeface="Comic Sans MS" pitchFamily="66" charset="0"/>
              </a:rPr>
              <a:t>The Origin of Species</a:t>
            </a:r>
            <a:r>
              <a:rPr kumimoji="0" lang="en-US" sz="3200" dirty="0">
                <a:latin typeface="Comic Sans MS" pitchFamily="66" charset="0"/>
              </a:rPr>
              <a:t> the next year</a:t>
            </a:r>
          </a:p>
          <a:p>
            <a:pPr lvl="1"/>
            <a:r>
              <a:rPr kumimoji="0" lang="en-US" sz="3200" dirty="0">
                <a:latin typeface="Comic Sans MS" pitchFamily="66" charset="0"/>
              </a:rPr>
              <a:t>Darwin is considered the main author of the </a:t>
            </a:r>
            <a:r>
              <a:rPr kumimoji="0" lang="en-US" sz="3200" dirty="0" smtClean="0">
                <a:latin typeface="Comic Sans MS" pitchFamily="66" charset="0"/>
              </a:rPr>
              <a:t>idea.</a:t>
            </a:r>
          </a:p>
          <a:p>
            <a:pPr lvl="1" algn="ctr">
              <a:buNone/>
            </a:pPr>
            <a:r>
              <a:rPr kumimoji="0" lang="en-US" sz="4000" b="1" u="sng" dirty="0" smtClean="0">
                <a:latin typeface="Comic Sans MS" pitchFamily="66" charset="0"/>
              </a:rPr>
              <a:t>Thomas Malthus’ Influence</a:t>
            </a:r>
          </a:p>
          <a:p>
            <a:pPr lvl="1">
              <a:buNone/>
            </a:pPr>
            <a:r>
              <a:rPr kumimoji="0" lang="en-US" sz="3200" dirty="0" smtClean="0">
                <a:latin typeface="Comic Sans MS" pitchFamily="66" charset="0"/>
              </a:rPr>
              <a:t>- Wrote an essay on the results of overpopulation</a:t>
            </a:r>
          </a:p>
          <a:p>
            <a:pPr lvl="1">
              <a:buNone/>
            </a:pPr>
            <a:endParaRPr lang="en-US" sz="4000" dirty="0"/>
          </a:p>
          <a:p>
            <a:pPr lvl="1">
              <a:buNone/>
            </a:pPr>
            <a:endParaRPr kumimoji="0" lang="en-US" sz="4000" dirty="0" smtClean="0">
              <a:latin typeface="Comic Sans MS" pitchFamily="66" charset="0"/>
            </a:endParaRP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5</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1" end="1"/>
                                            </p:txEl>
                                          </p:spTgt>
                                        </p:tgtEl>
                                        <p:attrNameLst>
                                          <p:attrName>style.visibility</p:attrName>
                                        </p:attrNameLst>
                                      </p:cBhvr>
                                      <p:to>
                                        <p:strVal val="visible"/>
                                      </p:to>
                                    </p:set>
                                    <p:anim calcmode="lin" valueType="num">
                                      <p:cBhvr additive="base">
                                        <p:cTn id="13"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 calcmode="lin" valueType="num">
                                      <p:cBhvr additive="base">
                                        <p:cTn id="17"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915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9155">
                                            <p:txEl>
                                              <p:pRg st="3" end="3"/>
                                            </p:txEl>
                                          </p:spTgt>
                                        </p:tgtEl>
                                        <p:attrNameLst>
                                          <p:attrName>style.visibility</p:attrName>
                                        </p:attrNameLst>
                                      </p:cBhvr>
                                      <p:to>
                                        <p:strVal val="visible"/>
                                      </p:to>
                                    </p:set>
                                    <p:anim calcmode="lin" valueType="num">
                                      <p:cBhvr additive="base">
                                        <p:cTn id="21"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915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 calcmode="lin" valueType="num">
                                      <p:cBhvr additive="base">
                                        <p:cTn id="25"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9155">
                                            <p:txEl>
                                              <p:pRg st="5" end="5"/>
                                            </p:txEl>
                                          </p:spTgt>
                                        </p:tgtEl>
                                        <p:attrNameLst>
                                          <p:attrName>style.visibility</p:attrName>
                                        </p:attrNameLst>
                                      </p:cBhvr>
                                      <p:to>
                                        <p:strVal val="visible"/>
                                      </p:to>
                                    </p:set>
                                    <p:anim calcmode="lin" valueType="num">
                                      <p:cBhvr additive="base">
                                        <p:cTn id="29"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9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067800" cy="1219200"/>
          </a:xfrm>
        </p:spPr>
        <p:txBody>
          <a:bodyPr/>
          <a:lstStyle/>
          <a:p>
            <a:r>
              <a:rPr kumimoji="0" lang="en-US" dirty="0" err="1">
                <a:solidFill>
                  <a:schemeClr val="tx1"/>
                </a:solidFill>
                <a:latin typeface="Comic Sans MS" pitchFamily="66" charset="0"/>
              </a:rPr>
              <a:t>LaMarck’s</a:t>
            </a:r>
            <a:r>
              <a:rPr kumimoji="0" lang="en-US" dirty="0">
                <a:solidFill>
                  <a:schemeClr val="tx1"/>
                </a:solidFill>
                <a:latin typeface="Comic Sans MS" pitchFamily="66" charset="0"/>
              </a:rPr>
              <a:t> Theory of Evolution</a:t>
            </a:r>
          </a:p>
        </p:txBody>
      </p:sp>
      <p:sp>
        <p:nvSpPr>
          <p:cNvPr id="38915" name="Rectangle 3"/>
          <p:cNvSpPr>
            <a:spLocks noGrp="1" noChangeArrowheads="1"/>
          </p:cNvSpPr>
          <p:nvPr>
            <p:ph type="body" idx="1"/>
          </p:nvPr>
        </p:nvSpPr>
        <p:spPr>
          <a:xfrm>
            <a:off x="0" y="1066800"/>
            <a:ext cx="9144000" cy="5791200"/>
          </a:xfrm>
        </p:spPr>
        <p:txBody>
          <a:bodyPr/>
          <a:lstStyle/>
          <a:p>
            <a:pPr marL="342900" lvl="2" indent="-274638"/>
            <a:r>
              <a:rPr kumimoji="0" lang="en-US" sz="3200" dirty="0" smtClean="0">
                <a:latin typeface="Comic Sans MS" pitchFamily="66" charset="0"/>
              </a:rPr>
              <a:t>1</a:t>
            </a:r>
            <a:r>
              <a:rPr kumimoji="0" lang="en-US" sz="3200" dirty="0">
                <a:latin typeface="Comic Sans MS" pitchFamily="66" charset="0"/>
              </a:rPr>
              <a:t>.	Use and disuse</a:t>
            </a:r>
          </a:p>
          <a:p>
            <a:pPr marL="342900" lvl="3" indent="-274638"/>
            <a:r>
              <a:rPr kumimoji="0" lang="en-US" sz="3200" dirty="0">
                <a:latin typeface="Comic Sans MS" pitchFamily="66" charset="0"/>
              </a:rPr>
              <a:t>Structures used </a:t>
            </a:r>
            <a:r>
              <a:rPr kumimoji="0" lang="en-US" sz="3200" dirty="0" smtClean="0">
                <a:latin typeface="Comic Sans MS" pitchFamily="66" charset="0"/>
              </a:rPr>
              <a:t>a lot </a:t>
            </a:r>
            <a:r>
              <a:rPr kumimoji="0" lang="en-US" sz="3200" dirty="0">
                <a:latin typeface="Comic Sans MS" pitchFamily="66" charset="0"/>
              </a:rPr>
              <a:t>will become better.</a:t>
            </a:r>
          </a:p>
          <a:p>
            <a:endParaRPr kumimoji="0" lang="en-US" dirty="0">
              <a:latin typeface="Comic Sans MS" pitchFamily="66" charset="0"/>
            </a:endParaRPr>
          </a:p>
          <a:p>
            <a:pPr marL="342900" lvl="2" indent="-342900"/>
            <a:r>
              <a:rPr kumimoji="0" lang="en-US" sz="3200" dirty="0">
                <a:latin typeface="Comic Sans MS" pitchFamily="66" charset="0"/>
              </a:rPr>
              <a:t>2.	Inheritance of Acquired Characteristics</a:t>
            </a:r>
          </a:p>
          <a:p>
            <a:pPr marL="342900" lvl="3"/>
            <a:r>
              <a:rPr kumimoji="0" lang="en-US" sz="3200" dirty="0">
                <a:latin typeface="Comic Sans MS" pitchFamily="66" charset="0"/>
              </a:rPr>
              <a:t>Modifications can be passed on</a:t>
            </a:r>
            <a:r>
              <a:rPr kumimoji="0" lang="en-US" sz="3200" dirty="0" smtClean="0">
                <a:latin typeface="Comic Sans MS" pitchFamily="66" charset="0"/>
              </a:rPr>
              <a:t>.</a:t>
            </a:r>
          </a:p>
          <a:p>
            <a:pPr marL="342900" lvl="3">
              <a:buNone/>
            </a:pPr>
            <a:r>
              <a:rPr kumimoji="0" lang="en-US" sz="3200" dirty="0" smtClean="0">
                <a:latin typeface="Comic Sans MS" pitchFamily="66" charset="0"/>
              </a:rPr>
              <a:t>Support for the theory:</a:t>
            </a:r>
          </a:p>
          <a:p>
            <a:r>
              <a:rPr kumimoji="0" lang="en-US" dirty="0" smtClean="0">
                <a:latin typeface="Comic Sans MS" pitchFamily="66" charset="0"/>
              </a:rPr>
              <a:t>a.	tried to account for fossil evidence</a:t>
            </a:r>
          </a:p>
          <a:p>
            <a:r>
              <a:rPr kumimoji="0" lang="en-US" dirty="0" smtClean="0">
                <a:latin typeface="Comic Sans MS" pitchFamily="66" charset="0"/>
              </a:rPr>
              <a:t>b.	emphasized the great age of the 	earth</a:t>
            </a:r>
          </a:p>
          <a:p>
            <a:r>
              <a:rPr kumimoji="0" lang="en-US" dirty="0" smtClean="0">
                <a:latin typeface="Comic Sans MS" pitchFamily="66" charset="0"/>
              </a:rPr>
              <a:t>c.	stressed adaptation as a product of evolution.</a:t>
            </a:r>
          </a:p>
          <a:p>
            <a:pPr marL="342900" lvl="3">
              <a:buNone/>
            </a:pPr>
            <a:endParaRPr kumimoji="0" lang="en-US" sz="3200" dirty="0">
              <a:latin typeface="Comic Sans MS" pitchFamily="66" charset="0"/>
            </a:endParaRPr>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6</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0"/>
            <a:ext cx="7772400" cy="685800"/>
          </a:xfrm>
        </p:spPr>
        <p:txBody>
          <a:bodyPr/>
          <a:lstStyle/>
          <a:p>
            <a:r>
              <a:rPr lang="en-US" dirty="0" smtClean="0"/>
              <a:t>Problems With </a:t>
            </a:r>
            <a:r>
              <a:rPr lang="en-US" dirty="0" err="1" smtClean="0"/>
              <a:t>LaMarck</a:t>
            </a:r>
            <a:endParaRPr lang="en-US" dirty="0" smtClean="0"/>
          </a:p>
        </p:txBody>
      </p:sp>
      <p:sp>
        <p:nvSpPr>
          <p:cNvPr id="39939" name="Rectangle 3"/>
          <p:cNvSpPr>
            <a:spLocks noGrp="1" noChangeArrowheads="1"/>
          </p:cNvSpPr>
          <p:nvPr>
            <p:ph type="body" idx="1"/>
          </p:nvPr>
        </p:nvSpPr>
        <p:spPr>
          <a:xfrm>
            <a:off x="0" y="685800"/>
            <a:ext cx="9067800" cy="5410200"/>
          </a:xfrm>
        </p:spPr>
        <p:txBody>
          <a:bodyPr/>
          <a:lstStyle/>
          <a:p>
            <a:r>
              <a:rPr kumimoji="0" lang="en-US" dirty="0" smtClean="0">
                <a:latin typeface="Comic Sans MS" pitchFamily="66" charset="0"/>
              </a:rPr>
              <a:t>a.	Implies the organism can control evolution.</a:t>
            </a:r>
          </a:p>
          <a:p>
            <a:r>
              <a:rPr kumimoji="0" lang="en-US" dirty="0" smtClean="0">
                <a:latin typeface="Comic Sans MS" pitchFamily="66" charset="0"/>
              </a:rPr>
              <a:t>b. 	</a:t>
            </a:r>
            <a:r>
              <a:rPr kumimoji="0" lang="en-US" dirty="0" err="1" smtClean="0">
                <a:latin typeface="Comic Sans MS" pitchFamily="66" charset="0"/>
              </a:rPr>
              <a:t>Aquired</a:t>
            </a:r>
            <a:r>
              <a:rPr kumimoji="0" lang="en-US" dirty="0" smtClean="0">
                <a:latin typeface="Comic Sans MS" pitchFamily="66" charset="0"/>
              </a:rPr>
              <a:t> characteristics cannot be inherited.</a:t>
            </a:r>
          </a:p>
          <a:p>
            <a:r>
              <a:rPr kumimoji="0" lang="en-US" dirty="0" smtClean="0">
                <a:latin typeface="Comic Sans MS" pitchFamily="66" charset="0"/>
              </a:rPr>
              <a:t>c.	not verifiable by experiment</a:t>
            </a:r>
          </a:p>
          <a:p>
            <a:endParaRPr kumimoji="0" lang="en-US" dirty="0" smtClean="0">
              <a:latin typeface="Comic Sans MS" pitchFamily="66" charset="0"/>
            </a:endParaRPr>
          </a:p>
          <a:p>
            <a:r>
              <a:rPr lang="en-US" dirty="0" smtClean="0">
                <a:latin typeface="Times New Roman" pitchFamily="18" charset="0"/>
                <a:cs typeface="Times New Roman" pitchFamily="18" charset="0"/>
              </a:rPr>
              <a:t>August </a:t>
            </a:r>
            <a:r>
              <a:rPr lang="en-US" dirty="0" err="1" smtClean="0">
                <a:latin typeface="Times New Roman" pitchFamily="18" charset="0"/>
                <a:cs typeface="Times New Roman" pitchFamily="18" charset="0"/>
              </a:rPr>
              <a:t>Freidrich</a:t>
            </a:r>
            <a:r>
              <a:rPr lang="en-US" dirty="0" smtClean="0">
                <a:latin typeface="Times New Roman" pitchFamily="18" charset="0"/>
                <a:cs typeface="Times New Roman" pitchFamily="18" charset="0"/>
              </a:rPr>
              <a:t> Weismann, disproved Lamarck’s theory by cutting off the tails of mice and allowing them to reproduce. </a:t>
            </a:r>
          </a:p>
          <a:p>
            <a:r>
              <a:rPr lang="en-US" dirty="0" smtClean="0">
                <a:latin typeface="Times New Roman" pitchFamily="18" charset="0"/>
                <a:cs typeface="Times New Roman" pitchFamily="18" charset="0"/>
              </a:rPr>
              <a:t>The acquired feature of NO Tail was not passed on.</a:t>
            </a:r>
          </a:p>
          <a:p>
            <a:pPr>
              <a:buNone/>
            </a:pPr>
            <a:endParaRPr lang="en-US" dirty="0" smtClean="0"/>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7</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4" end="4"/>
                                            </p:txEl>
                                          </p:spTgt>
                                        </p:tgtEl>
                                        <p:attrNameLst>
                                          <p:attrName>style.visibility</p:attrName>
                                        </p:attrNameLst>
                                      </p:cBhvr>
                                      <p:to>
                                        <p:strVal val="visible"/>
                                      </p:to>
                                    </p:set>
                                    <p:anim calcmode="lin" valueType="num">
                                      <p:cBhvr additive="base">
                                        <p:cTn id="25"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5" end="5"/>
                                            </p:txEl>
                                          </p:spTgt>
                                        </p:tgtEl>
                                        <p:attrNameLst>
                                          <p:attrName>style.visibility</p:attrName>
                                        </p:attrNameLst>
                                      </p:cBhvr>
                                      <p:to>
                                        <p:strVal val="visible"/>
                                      </p:to>
                                    </p:set>
                                    <p:anim calcmode="lin" valueType="num">
                                      <p:cBhvr additive="base">
                                        <p:cTn id="31"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067800" cy="914400"/>
          </a:xfrm>
        </p:spPr>
        <p:txBody>
          <a:bodyPr/>
          <a:lstStyle/>
          <a:p>
            <a:r>
              <a:rPr kumimoji="0" lang="en-US" dirty="0" smtClean="0">
                <a:solidFill>
                  <a:schemeClr val="tx1"/>
                </a:solidFill>
                <a:latin typeface="Comic Sans MS" pitchFamily="66" charset="0"/>
              </a:rPr>
              <a:t>Charles Darwin</a:t>
            </a:r>
            <a:endParaRPr kumimoji="0" lang="en-US" dirty="0">
              <a:solidFill>
                <a:schemeClr val="tx1"/>
              </a:solidFill>
              <a:latin typeface="Comic Sans MS" pitchFamily="66" charset="0"/>
            </a:endParaRPr>
          </a:p>
        </p:txBody>
      </p:sp>
      <p:sp>
        <p:nvSpPr>
          <p:cNvPr id="43011" name="Rectangle 3"/>
          <p:cNvSpPr>
            <a:spLocks noGrp="1" noChangeArrowheads="1"/>
          </p:cNvSpPr>
          <p:nvPr>
            <p:ph type="body" idx="1"/>
          </p:nvPr>
        </p:nvSpPr>
        <p:spPr>
          <a:xfrm>
            <a:off x="0" y="838200"/>
            <a:ext cx="8991600" cy="5791200"/>
          </a:xfrm>
        </p:spPr>
        <p:txBody>
          <a:bodyPr/>
          <a:lstStyle/>
          <a:p>
            <a:pPr marL="173038" lvl="2" indent="-173038"/>
            <a:r>
              <a:rPr kumimoji="0" lang="en-US" sz="3200" dirty="0" smtClean="0">
                <a:latin typeface="Comic Sans MS" pitchFamily="66" charset="0"/>
              </a:rPr>
              <a:t>ship’s </a:t>
            </a:r>
            <a:r>
              <a:rPr kumimoji="0" lang="en-US" sz="3200" dirty="0">
                <a:latin typeface="Comic Sans MS" pitchFamily="66" charset="0"/>
              </a:rPr>
              <a:t>naturalist on HMS Beagle in </a:t>
            </a:r>
            <a:r>
              <a:rPr kumimoji="0" lang="en-US" sz="3200" dirty="0" smtClean="0">
                <a:latin typeface="Comic Sans MS" pitchFamily="66" charset="0"/>
              </a:rPr>
              <a:t>1831</a:t>
            </a:r>
            <a:endParaRPr kumimoji="0" lang="en-US" sz="3200" dirty="0">
              <a:latin typeface="Comic Sans MS" pitchFamily="66" charset="0"/>
            </a:endParaRPr>
          </a:p>
          <a:p>
            <a:pPr marL="173038" lvl="2" indent="-173038"/>
            <a:r>
              <a:rPr kumimoji="0" lang="en-US" sz="3200" dirty="0" smtClean="0">
                <a:latin typeface="Comic Sans MS" pitchFamily="66" charset="0"/>
              </a:rPr>
              <a:t>ship’s </a:t>
            </a:r>
            <a:r>
              <a:rPr kumimoji="0" lang="en-US" sz="3200" dirty="0">
                <a:latin typeface="Comic Sans MS" pitchFamily="66" charset="0"/>
              </a:rPr>
              <a:t>mission was to chart the coastline of South </a:t>
            </a:r>
            <a:r>
              <a:rPr kumimoji="0" lang="en-US" sz="3200" dirty="0" smtClean="0">
                <a:latin typeface="Comic Sans MS" pitchFamily="66" charset="0"/>
              </a:rPr>
              <a:t>America</a:t>
            </a:r>
          </a:p>
          <a:p>
            <a:pPr marL="173038" lvl="2" indent="-173038"/>
            <a:r>
              <a:rPr kumimoji="0" lang="en-US" sz="3200" dirty="0" smtClean="0">
                <a:latin typeface="Comic Sans MS" pitchFamily="66" charset="0"/>
              </a:rPr>
              <a:t>Galapagos </a:t>
            </a:r>
            <a:r>
              <a:rPr kumimoji="0" lang="en-US" sz="3200" dirty="0">
                <a:latin typeface="Comic Sans MS" pitchFamily="66" charset="0"/>
              </a:rPr>
              <a:t>Islands - 1000 miles west of </a:t>
            </a:r>
            <a:r>
              <a:rPr kumimoji="0" lang="en-US" sz="3200" dirty="0" smtClean="0">
                <a:latin typeface="Comic Sans MS" pitchFamily="66" charset="0"/>
              </a:rPr>
              <a:t>Ecuador</a:t>
            </a:r>
          </a:p>
          <a:p>
            <a:pPr marL="173038" lvl="2" indent="-173038"/>
            <a:r>
              <a:rPr kumimoji="0" lang="en-US" sz="3200" dirty="0" smtClean="0">
                <a:latin typeface="Comic Sans MS" pitchFamily="66" charset="0"/>
              </a:rPr>
              <a:t>identified 13 distinct species of finches</a:t>
            </a:r>
          </a:p>
          <a:p>
            <a:pPr marL="173038" lvl="2" indent="-173038"/>
            <a:r>
              <a:rPr kumimoji="0" lang="en-US" sz="3200" dirty="0" smtClean="0">
                <a:latin typeface="Comic Sans MS" pitchFamily="66" charset="0"/>
              </a:rPr>
              <a:t>Noticed that they were similar in some ways on all islands but different in ways that made them better suited to their own island. (Survival advantage)</a:t>
            </a:r>
          </a:p>
          <a:p>
            <a:pPr marL="173038" lvl="2" indent="-173038"/>
            <a:r>
              <a:rPr kumimoji="0" lang="en-US" sz="3200" dirty="0" smtClean="0">
                <a:latin typeface="Comic Sans MS" pitchFamily="66" charset="0"/>
              </a:rPr>
              <a:t>Concluded they all had a common ancestor.</a:t>
            </a:r>
            <a:endParaRPr kumimoji="0" lang="en-US" sz="3200" dirty="0">
              <a:latin typeface="Comic Sans MS" pitchFamily="66" charset="0"/>
            </a:endParaRPr>
          </a:p>
          <a:p>
            <a:endParaRPr lang="en-US" dirty="0"/>
          </a:p>
        </p:txBody>
      </p:sp>
      <p:sp>
        <p:nvSpPr>
          <p:cNvPr id="4" name="Slide Number Placeholder 3"/>
          <p:cNvSpPr>
            <a:spLocks noGrp="1"/>
          </p:cNvSpPr>
          <p:nvPr>
            <p:ph type="sldNum" sz="quarter" idx="12"/>
          </p:nvPr>
        </p:nvSpPr>
        <p:spPr/>
        <p:txBody>
          <a:bodyPr/>
          <a:lstStyle/>
          <a:p>
            <a:fld id="{70A21FAF-6E31-4A88-88CD-E9B1D55152FF}" type="slidenum">
              <a:rPr lang="en-US" altLang="en-US" smtClean="0"/>
              <a:pPr/>
              <a:t>8</a:t>
            </a:fld>
            <a:endParaRPr lang="en-US" altLang="en-US"/>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838200"/>
          </a:xfrm>
        </p:spPr>
        <p:txBody>
          <a:bodyPr/>
          <a:lstStyle/>
          <a:p>
            <a:r>
              <a:rPr lang="en-US" altLang="en-US" sz="3600" u="sng" dirty="0"/>
              <a:t>Descent with </a:t>
            </a:r>
            <a:r>
              <a:rPr lang="en-US" altLang="en-US" sz="3600" u="sng" dirty="0" smtClean="0"/>
              <a:t>Modification (Darwin’s Key Idea)</a:t>
            </a:r>
            <a:endParaRPr lang="en-US" altLang="en-US" sz="3600" u="sng" dirty="0"/>
          </a:p>
        </p:txBody>
      </p:sp>
      <p:sp>
        <p:nvSpPr>
          <p:cNvPr id="8195" name="Rectangle 3"/>
          <p:cNvSpPr>
            <a:spLocks noGrp="1" noChangeArrowheads="1"/>
          </p:cNvSpPr>
          <p:nvPr>
            <p:ph type="body" sz="half" idx="1"/>
          </p:nvPr>
        </p:nvSpPr>
        <p:spPr>
          <a:xfrm>
            <a:off x="0" y="762000"/>
            <a:ext cx="9144000" cy="6096000"/>
          </a:xfrm>
        </p:spPr>
        <p:txBody>
          <a:bodyPr/>
          <a:lstStyle/>
          <a:p>
            <a:r>
              <a:rPr lang="en-US" altLang="en-US" sz="3600" u="sng" dirty="0"/>
              <a:t>5 </a:t>
            </a:r>
            <a:r>
              <a:rPr lang="en-US" altLang="en-US" sz="3600" u="sng" dirty="0" smtClean="0"/>
              <a:t>observations of evolution in populations</a:t>
            </a:r>
            <a:r>
              <a:rPr lang="en-US" altLang="en-US" sz="3600" dirty="0" smtClean="0"/>
              <a:t>:  </a:t>
            </a:r>
            <a:endParaRPr lang="en-US" altLang="en-US" sz="3600" dirty="0"/>
          </a:p>
          <a:p>
            <a:pPr>
              <a:buNone/>
            </a:pPr>
            <a:r>
              <a:rPr lang="en-US" altLang="en-US" sz="3600" dirty="0" smtClean="0"/>
              <a:t>1- </a:t>
            </a:r>
            <a:r>
              <a:rPr lang="en-US" altLang="en-US" sz="3600" dirty="0"/>
              <a:t>Exponential fertility </a:t>
            </a:r>
            <a:r>
              <a:rPr lang="en-US" altLang="en-US" sz="3600" dirty="0" smtClean="0"/>
              <a:t>–have lots of babies</a:t>
            </a:r>
            <a:endParaRPr lang="en-US" altLang="en-US" sz="3600" dirty="0"/>
          </a:p>
          <a:p>
            <a:pPr>
              <a:buNone/>
            </a:pPr>
            <a:r>
              <a:rPr lang="en-US" altLang="en-US" sz="3600" dirty="0"/>
              <a:t>2- Stable population </a:t>
            </a:r>
            <a:r>
              <a:rPr lang="en-US" altLang="en-US" sz="3600" dirty="0" smtClean="0"/>
              <a:t>– population change is 	low       </a:t>
            </a:r>
            <a:endParaRPr lang="en-US" altLang="en-US" sz="3600" dirty="0"/>
          </a:p>
          <a:p>
            <a:pPr>
              <a:buNone/>
            </a:pPr>
            <a:r>
              <a:rPr lang="en-US" altLang="en-US" sz="3600" dirty="0"/>
              <a:t>3- Limited resources </a:t>
            </a:r>
            <a:r>
              <a:rPr lang="en-US" altLang="en-US" sz="3600" dirty="0" smtClean="0"/>
              <a:t>– can’t supply everyone</a:t>
            </a:r>
            <a:endParaRPr lang="en-US" altLang="en-US" sz="3600" dirty="0"/>
          </a:p>
          <a:p>
            <a:pPr>
              <a:buNone/>
            </a:pPr>
            <a:r>
              <a:rPr lang="en-US" altLang="en-US" sz="3600" dirty="0"/>
              <a:t>4- Individuals vary </a:t>
            </a:r>
            <a:r>
              <a:rPr lang="en-US" altLang="en-US" sz="3600" dirty="0" smtClean="0"/>
              <a:t>– individuals are different     </a:t>
            </a:r>
            <a:endParaRPr lang="en-US" altLang="en-US" sz="3600" dirty="0"/>
          </a:p>
          <a:p>
            <a:pPr>
              <a:buNone/>
            </a:pPr>
            <a:r>
              <a:rPr lang="en-US" altLang="en-US" sz="3600" dirty="0"/>
              <a:t>5- Heritable </a:t>
            </a:r>
            <a:r>
              <a:rPr lang="en-US" altLang="en-US" sz="3600" dirty="0" smtClean="0"/>
              <a:t>variation – differences between 	individuals ca be passed to their babies</a:t>
            </a:r>
          </a:p>
          <a:p>
            <a:pPr>
              <a:buNone/>
            </a:pPr>
            <a:endParaRPr lang="en-US" altLang="en-US" sz="3600" dirty="0" smtClean="0"/>
          </a:p>
          <a:p>
            <a:pPr>
              <a:buNone/>
            </a:pPr>
            <a:r>
              <a:rPr lang="en-US" altLang="en-US" dirty="0" smtClean="0"/>
              <a:t>Result: Individuals with “best” features have more babies who survive so “best” is passed on.</a:t>
            </a:r>
            <a:endParaRPr lang="en-US" altLang="en-US" dirty="0"/>
          </a:p>
        </p:txBody>
      </p:sp>
      <p:sp>
        <p:nvSpPr>
          <p:cNvPr id="4" name="Slide Number Placeholder 3"/>
          <p:cNvSpPr>
            <a:spLocks noGrp="1"/>
          </p:cNvSpPr>
          <p:nvPr>
            <p:ph type="sldNum" sz="quarter" idx="12"/>
          </p:nvPr>
        </p:nvSpPr>
        <p:spPr/>
        <p:txBody>
          <a:bodyPr/>
          <a:lstStyle/>
          <a:p>
            <a:fld id="{8523F0EB-408B-42A6-A14D-D51C4BD98628}" type="slidenum">
              <a:rPr lang="en-US" altLang="en-US" smtClean="0"/>
              <a:pPr/>
              <a:t>9</a:t>
            </a:fld>
            <a:endParaRPr lang="en-US"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0" end="0"/>
                                            </p:txEl>
                                          </p:spTgt>
                                        </p:tgtEl>
                                        <p:attrNameLst>
                                          <p:attrName>ppt_c</p:attrName>
                                        </p:attrNameLst>
                                      </p:cBhvr>
                                      <p:to>
                                        <a:schemeClr val="folHlink"/>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1" end="1"/>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2" end="2"/>
                                            </p:txEl>
                                          </p:spTgt>
                                        </p:tgtEl>
                                        <p:attrNameLst>
                                          <p:attrName>ppt_c</p:attrName>
                                        </p:attrNameLst>
                                      </p:cBhvr>
                                      <p:to>
                                        <a:schemeClr val="folHlink"/>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3" end="3"/>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4" end="4"/>
                                            </p:txEl>
                                          </p:spTgt>
                                        </p:tgtEl>
                                        <p:attrNameLst>
                                          <p:attrName>ppt_c</p:attrName>
                                        </p:attrNameLst>
                                      </p:cBhvr>
                                      <p:to>
                                        <a:schemeClr val="folHlink"/>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5" end="5"/>
                                            </p:txEl>
                                          </p:spTgt>
                                        </p:tgtEl>
                                        <p:attrNameLst>
                                          <p:attrName>ppt_c</p:attrName>
                                        </p:attrNameLst>
                                      </p:cBhvr>
                                      <p:to>
                                        <a:schemeClr val="folHlink"/>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5">
                                            <p:txEl>
                                              <p:pRg st="7" end="7"/>
                                            </p:txEl>
                                          </p:spTgt>
                                        </p:tgtEl>
                                        <p:attrNameLst>
                                          <p:attrName>style.visibility</p:attrName>
                                        </p:attrNameLst>
                                      </p:cBhvr>
                                      <p:to>
                                        <p:strVal val="visible"/>
                                      </p:to>
                                    </p:set>
                                    <p:anim calcmode="lin" valueType="num">
                                      <p:cBhvr additive="base">
                                        <p:cTn id="43" dur="500" fill="hold"/>
                                        <p:tgtEl>
                                          <p:spTgt spid="8195">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8195">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theme/theme1.xml><?xml version="1.0" encoding="utf-8"?>
<a:theme xmlns:a="http://schemas.openxmlformats.org/drawingml/2006/main" name="Blush">
  <a:themeElements>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fontScheme name="Blush">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sh 1">
        <a:dk1>
          <a:srgbClr val="000000"/>
        </a:dk1>
        <a:lt1>
          <a:srgbClr val="FFFFFF"/>
        </a:lt1>
        <a:dk2>
          <a:srgbClr val="6600CC"/>
        </a:dk2>
        <a:lt2>
          <a:srgbClr val="CCECFF"/>
        </a:lt2>
        <a:accent1>
          <a:srgbClr val="00FFCC"/>
        </a:accent1>
        <a:accent2>
          <a:srgbClr val="9933FF"/>
        </a:accent2>
        <a:accent3>
          <a:srgbClr val="B8AAE2"/>
        </a:accent3>
        <a:accent4>
          <a:srgbClr val="DADADA"/>
        </a:accent4>
        <a:accent5>
          <a:srgbClr val="AAFFE2"/>
        </a:accent5>
        <a:accent6>
          <a:srgbClr val="8A2DE7"/>
        </a:accent6>
        <a:hlink>
          <a:srgbClr val="660066"/>
        </a:hlink>
        <a:folHlink>
          <a:srgbClr val="006699"/>
        </a:folHlink>
      </a:clrScheme>
      <a:clrMap bg1="dk2" tx1="lt1" bg2="dk1" tx2="lt2" accent1="accent1" accent2="accent2" accent3="accent3" accent4="accent4" accent5="accent5" accent6="accent6" hlink="hlink" folHlink="folHlink"/>
    </a:extraClrScheme>
    <a:extraClrScheme>
      <a:clrScheme name="Blush 2">
        <a:dk1>
          <a:srgbClr val="660066"/>
        </a:dk1>
        <a:lt1>
          <a:srgbClr val="FFFFFF"/>
        </a:lt1>
        <a:dk2>
          <a:srgbClr val="FF00FF"/>
        </a:dk2>
        <a:lt2>
          <a:srgbClr val="FFCC99"/>
        </a:lt2>
        <a:accent1>
          <a:srgbClr val="99FF99"/>
        </a:accent1>
        <a:accent2>
          <a:srgbClr val="CC66FF"/>
        </a:accent2>
        <a:accent3>
          <a:srgbClr val="FFFFFF"/>
        </a:accent3>
        <a:accent4>
          <a:srgbClr val="560056"/>
        </a:accent4>
        <a:accent5>
          <a:srgbClr val="CAFFCA"/>
        </a:accent5>
        <a:accent6>
          <a:srgbClr val="B95CE7"/>
        </a:accent6>
        <a:hlink>
          <a:srgbClr val="FF99CC"/>
        </a:hlink>
        <a:folHlink>
          <a:srgbClr val="006600"/>
        </a:folHlink>
      </a:clrScheme>
      <a:clrMap bg1="lt1" tx1="dk1" bg2="lt2" tx2="dk2" accent1="accent1" accent2="accent2" accent3="accent3" accent4="accent4" accent5="accent5" accent6="accent6" hlink="hlink" folHlink="folHlink"/>
    </a:extraClrScheme>
    <a:extraClrScheme>
      <a:clrScheme name="Blush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sh 4">
        <a:dk1>
          <a:srgbClr val="000000"/>
        </a:dk1>
        <a:lt1>
          <a:srgbClr val="FFFFFF"/>
        </a:lt1>
        <a:dk2>
          <a:srgbClr val="CC0099"/>
        </a:dk2>
        <a:lt2>
          <a:srgbClr val="FFCCFF"/>
        </a:lt2>
        <a:accent1>
          <a:srgbClr val="00FF00"/>
        </a:accent1>
        <a:accent2>
          <a:srgbClr val="9933FF"/>
        </a:accent2>
        <a:accent3>
          <a:srgbClr val="E2AACA"/>
        </a:accent3>
        <a:accent4>
          <a:srgbClr val="DADADA"/>
        </a:accent4>
        <a:accent5>
          <a:srgbClr val="AAFFAA"/>
        </a:accent5>
        <a:accent6>
          <a:srgbClr val="8A2DE7"/>
        </a:accent6>
        <a:hlink>
          <a:srgbClr val="660066"/>
        </a:hlink>
        <a:folHlink>
          <a:srgbClr val="00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MacHD:APPS:Microsoft Office 98:Templates:Presentation Designs:Blush</Template>
  <TotalTime>987</TotalTime>
  <Words>893</Words>
  <Application>Microsoft Office PowerPoint</Application>
  <PresentationFormat>On-screen Show (4:3)</PresentationFormat>
  <Paragraphs>154</Paragraphs>
  <Slides>24</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Comic Sans MS</vt:lpstr>
      <vt:lpstr>Impact</vt:lpstr>
      <vt:lpstr>Times</vt:lpstr>
      <vt:lpstr>Times New Roman</vt:lpstr>
      <vt:lpstr>Blush</vt:lpstr>
      <vt:lpstr>Drawing</vt:lpstr>
      <vt:lpstr>PowerPoint Presentation</vt:lpstr>
      <vt:lpstr>Pre-Darwinian View</vt:lpstr>
      <vt:lpstr>Important Scientific Ideas Prior to Darwin</vt:lpstr>
      <vt:lpstr>Charles Lyell’s Influence on Darwin’s View</vt:lpstr>
      <vt:lpstr>Alfred Russel Wallace’s Influence </vt:lpstr>
      <vt:lpstr>LaMarck’s Theory of Evolution</vt:lpstr>
      <vt:lpstr>Problems With LaMarck</vt:lpstr>
      <vt:lpstr>Charles Darwin</vt:lpstr>
      <vt:lpstr>Descent with Modification (Darwin’s Key Idea)</vt:lpstr>
      <vt:lpstr>Descent with Modification, II</vt:lpstr>
      <vt:lpstr>Evidence for Darwin and Evolution:</vt:lpstr>
      <vt:lpstr>2) The Fossil Record</vt:lpstr>
      <vt:lpstr>3) Comparative Anatomy</vt:lpstr>
      <vt:lpstr>PowerPoint Presentation</vt:lpstr>
      <vt:lpstr>(iii) Comparative Anatomy</vt:lpstr>
      <vt:lpstr>Which Pair is Homologous? Which Pair is Analogous?</vt:lpstr>
      <vt:lpstr> Vestigial Traits in Humans </vt:lpstr>
      <vt:lpstr> Vestigial Traits in Humans </vt:lpstr>
      <vt:lpstr>4) Comparative Embryology</vt:lpstr>
      <vt:lpstr>5) Heredity</vt:lpstr>
      <vt:lpstr>(6) Molecular Biology </vt:lpstr>
      <vt:lpstr>PowerPoint Presentation</vt:lpstr>
      <vt:lpstr>An Example of Natural Selection:</vt:lpstr>
      <vt:lpstr>Another Example:  BEAK EVOLUTION IN ONE OF DARWIN’S FINCHES </vt:lpstr>
    </vt:vector>
  </TitlesOfParts>
  <Company>GBS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Date ________</dc:title>
  <dc:creator>pyramid</dc:creator>
  <cp:lastModifiedBy>David Stinson</cp:lastModifiedBy>
  <cp:revision>74</cp:revision>
  <cp:lastPrinted>2001-12-07T16:38:16Z</cp:lastPrinted>
  <dcterms:created xsi:type="dcterms:W3CDTF">2000-11-07T16:03:02Z</dcterms:created>
  <dcterms:modified xsi:type="dcterms:W3CDTF">2015-06-02T17:49:17Z</dcterms:modified>
</cp:coreProperties>
</file>